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1590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0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4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3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2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5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2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6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DFA4-7854-477B-A9EC-0BD2B1C2B903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89CC-4B59-4EDB-9D6B-FE8440F6E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227D891-89D1-4AE0-A4ED-63A91A3FC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23263"/>
              </p:ext>
            </p:extLst>
          </p:nvPr>
        </p:nvGraphicFramePr>
        <p:xfrm>
          <a:off x="0" y="0"/>
          <a:ext cx="6858000" cy="1219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864">
                  <a:extLst>
                    <a:ext uri="{9D8B030D-6E8A-4147-A177-3AD203B41FA5}">
                      <a16:colId xmlns:a16="http://schemas.microsoft.com/office/drawing/2014/main" val="2189613881"/>
                    </a:ext>
                  </a:extLst>
                </a:gridCol>
                <a:gridCol w="4286136">
                  <a:extLst>
                    <a:ext uri="{9D8B030D-6E8A-4147-A177-3AD203B41FA5}">
                      <a16:colId xmlns:a16="http://schemas.microsoft.com/office/drawing/2014/main" val="587237568"/>
                    </a:ext>
                  </a:extLst>
                </a:gridCol>
              </a:tblGrid>
              <a:tr h="4131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Блок-схема №1</a:t>
                      </a:r>
                    </a:p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Последовательность действий при подаче заявки на подключение и заключении договора о подключении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712907"/>
                  </a:ext>
                </a:extLst>
              </a:tr>
              <a:tr h="43480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Мероприятия, выполняемые Заявителем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Мероприятия, выполняемые Исполнителем </a:t>
                      </a:r>
                      <a:br>
                        <a:rPr lang="ru-RU" sz="1100"/>
                      </a:br>
                      <a:r>
                        <a:rPr lang="ru-RU" sz="1100"/>
                        <a:t>АО «МКЭ»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688859"/>
                  </a:ext>
                </a:extLst>
              </a:tr>
              <a:tr h="11344016">
                <a:tc>
                  <a:txBody>
                    <a:bodyPr/>
                    <a:lstStyle/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848519"/>
                  </a:ext>
                </a:extLst>
              </a:tr>
            </a:tbl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A9DFFA0-3709-433D-881F-671695CC42EC}"/>
              </a:ext>
            </a:extLst>
          </p:cNvPr>
          <p:cNvSpPr/>
          <p:nvPr/>
        </p:nvSpPr>
        <p:spPr>
          <a:xfrm>
            <a:off x="454296" y="1130175"/>
            <a:ext cx="1883664" cy="280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Заявка на подключение с прилагаемыми документами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DD9C3A9-06C2-43FB-9C34-3767B43B1EB5}"/>
              </a:ext>
            </a:extLst>
          </p:cNvPr>
          <p:cNvSpPr/>
          <p:nvPr/>
        </p:nvSpPr>
        <p:spPr>
          <a:xfrm>
            <a:off x="257495" y="1595563"/>
            <a:ext cx="1103946" cy="37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Подача заявки на подключение на бумажном носителе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A4DCEFA-D612-4C97-85CA-1A10D2E791EF}"/>
              </a:ext>
            </a:extLst>
          </p:cNvPr>
          <p:cNvSpPr/>
          <p:nvPr/>
        </p:nvSpPr>
        <p:spPr>
          <a:xfrm>
            <a:off x="1442217" y="1595563"/>
            <a:ext cx="1103940" cy="372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Подача заявки на подключение в электронном виде</a:t>
            </a:r>
          </a:p>
        </p:txBody>
      </p: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5F7B0794-C01A-4EB4-AF2D-6BDE16A6C282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rot="16200000" flipH="1">
            <a:off x="1602671" y="1204047"/>
            <a:ext cx="184972" cy="598059"/>
          </a:xfrm>
          <a:prstGeom prst="bentConnector3">
            <a:avLst>
              <a:gd name="adj1" fmla="val 50000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: уступ 43">
            <a:extLst>
              <a:ext uri="{FF2B5EF4-FFF2-40B4-BE49-F238E27FC236}">
                <a16:creationId xmlns:a16="http://schemas.microsoft.com/office/drawing/2014/main" id="{A2CA71E3-12E2-4A74-BEBD-63D0C865BB80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1010312" y="1209747"/>
            <a:ext cx="184972" cy="586660"/>
          </a:xfrm>
          <a:prstGeom prst="bentConnector3">
            <a:avLst>
              <a:gd name="adj1" fmla="val 50000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833A64ED-CB34-42B7-AD8A-E9544F62CFDB}"/>
              </a:ext>
            </a:extLst>
          </p:cNvPr>
          <p:cNvSpPr/>
          <p:nvPr/>
        </p:nvSpPr>
        <p:spPr>
          <a:xfrm>
            <a:off x="3464560" y="1920241"/>
            <a:ext cx="2458082" cy="4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Проверка полноты сведений в заявке на подключение и прилагаемых документов</a:t>
            </a:r>
          </a:p>
          <a:p>
            <a:pPr algn="ctr"/>
            <a:r>
              <a:rPr lang="ru-RU" sz="800" i="1" dirty="0"/>
              <a:t>(в течение 3 раб. дней со дня получения заявки)</a:t>
            </a:r>
          </a:p>
        </p:txBody>
      </p: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33951BC9-2A5A-4388-BC81-186CF28025E7}"/>
              </a:ext>
            </a:extLst>
          </p:cNvPr>
          <p:cNvCxnSpPr>
            <a:cxnSpLocks/>
            <a:stCxn id="6" idx="2"/>
            <a:endCxn id="50" idx="1"/>
          </p:cNvCxnSpPr>
          <p:nvPr/>
        </p:nvCxnSpPr>
        <p:spPr>
          <a:xfrm rot="16200000" flipH="1">
            <a:off x="2055447" y="721947"/>
            <a:ext cx="163135" cy="2655092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34E6786E-C861-4A2E-B13D-AF97577774C5}"/>
              </a:ext>
            </a:extLst>
          </p:cNvPr>
          <p:cNvCxnSpPr>
            <a:cxnSpLocks/>
          </p:cNvCxnSpPr>
          <p:nvPr/>
        </p:nvCxnSpPr>
        <p:spPr>
          <a:xfrm>
            <a:off x="1994187" y="1973261"/>
            <a:ext cx="0" cy="15780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решение 62">
            <a:extLst>
              <a:ext uri="{FF2B5EF4-FFF2-40B4-BE49-F238E27FC236}">
                <a16:creationId xmlns:a16="http://schemas.microsoft.com/office/drawing/2014/main" id="{78839C5C-9442-4FAB-B1F9-6646C3E0641E}"/>
              </a:ext>
            </a:extLst>
          </p:cNvPr>
          <p:cNvSpPr/>
          <p:nvPr/>
        </p:nvSpPr>
        <p:spPr>
          <a:xfrm>
            <a:off x="3610191" y="2465514"/>
            <a:ext cx="2160000" cy="35585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Соответствие заявки требованиям</a:t>
            </a:r>
          </a:p>
        </p:txBody>
      </p: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F7D23BA-CC52-4D26-831E-269C4EB98725}"/>
              </a:ext>
            </a:extLst>
          </p:cNvPr>
          <p:cNvCxnSpPr>
            <a:cxnSpLocks/>
            <a:stCxn id="50" idx="2"/>
            <a:endCxn id="63" idx="0"/>
          </p:cNvCxnSpPr>
          <p:nvPr/>
        </p:nvCxnSpPr>
        <p:spPr>
          <a:xfrm flipH="1">
            <a:off x="4690191" y="2341881"/>
            <a:ext cx="3410" cy="123633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7D8A2DC7-2F40-4967-9DF5-C337FE55C6B0}"/>
              </a:ext>
            </a:extLst>
          </p:cNvPr>
          <p:cNvSpPr/>
          <p:nvPr/>
        </p:nvSpPr>
        <p:spPr>
          <a:xfrm>
            <a:off x="2903220" y="2961893"/>
            <a:ext cx="1399540" cy="63474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Направление Заявителю уведомления о необходимости предоставить недостающие сведения и документы к Заявке на подключение </a:t>
            </a:r>
            <a:r>
              <a:rPr lang="ru-RU" sz="600" i="1" dirty="0"/>
              <a:t>(в течение 3 раб. дней со дня получения заявки)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196DE91-5918-4ED0-B926-022E259DC574}"/>
              </a:ext>
            </a:extLst>
          </p:cNvPr>
          <p:cNvSpPr/>
          <p:nvPr/>
        </p:nvSpPr>
        <p:spPr>
          <a:xfrm>
            <a:off x="4429760" y="2962145"/>
            <a:ext cx="2204720" cy="634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Определение технической возможности подключения объекта, возможности подключения объекта при увеличении пропускной способности на сетях исполнителя (или смежной организации), проверка наличия объекта в утвержденной Схеме теплоснабжения и утвержденной инвестиционной программе</a:t>
            </a:r>
          </a:p>
        </p:txBody>
      </p:sp>
      <p:cxnSp>
        <p:nvCxnSpPr>
          <p:cNvPr id="91" name="Соединитель: уступ 90">
            <a:extLst>
              <a:ext uri="{FF2B5EF4-FFF2-40B4-BE49-F238E27FC236}">
                <a16:creationId xmlns:a16="http://schemas.microsoft.com/office/drawing/2014/main" id="{F0EB639E-D545-4562-99DE-3E8B0935FFC2}"/>
              </a:ext>
            </a:extLst>
          </p:cNvPr>
          <p:cNvCxnSpPr>
            <a:cxnSpLocks/>
            <a:stCxn id="63" idx="1"/>
          </p:cNvCxnSpPr>
          <p:nvPr/>
        </p:nvCxnSpPr>
        <p:spPr>
          <a:xfrm rot="10800000" flipV="1">
            <a:off x="3411855" y="2643441"/>
            <a:ext cx="198336" cy="318452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Соединитель: уступ 96">
            <a:extLst>
              <a:ext uri="{FF2B5EF4-FFF2-40B4-BE49-F238E27FC236}">
                <a16:creationId xmlns:a16="http://schemas.microsoft.com/office/drawing/2014/main" id="{C9C17F4F-65AD-40FD-834A-9FBFC3DD98F0}"/>
              </a:ext>
            </a:extLst>
          </p:cNvPr>
          <p:cNvCxnSpPr>
            <a:stCxn id="63" idx="3"/>
          </p:cNvCxnSpPr>
          <p:nvPr/>
        </p:nvCxnSpPr>
        <p:spPr>
          <a:xfrm>
            <a:off x="5770191" y="2643441"/>
            <a:ext cx="212144" cy="318452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2297EF5D-FC7C-48AE-823B-BE71E8E7F121}"/>
              </a:ext>
            </a:extLst>
          </p:cNvPr>
          <p:cNvSpPr txBox="1"/>
          <p:nvPr/>
        </p:nvSpPr>
        <p:spPr>
          <a:xfrm>
            <a:off x="3365607" y="2485895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НЕТ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042C86D-9264-4A13-B4C7-A9B8B2971AFC}"/>
              </a:ext>
            </a:extLst>
          </p:cNvPr>
          <p:cNvSpPr txBox="1"/>
          <p:nvPr/>
        </p:nvSpPr>
        <p:spPr>
          <a:xfrm>
            <a:off x="5730849" y="2465262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id="{21BAC019-2BED-4626-8DB1-A9BA3D748E52}"/>
              </a:ext>
            </a:extLst>
          </p:cNvPr>
          <p:cNvSpPr/>
          <p:nvPr/>
        </p:nvSpPr>
        <p:spPr>
          <a:xfrm>
            <a:off x="454296" y="3004973"/>
            <a:ext cx="2021832" cy="550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Предоставление недостающих сведений и документов к заявке на подключение</a:t>
            </a:r>
          </a:p>
          <a:p>
            <a:pPr algn="ctr"/>
            <a:r>
              <a:rPr lang="ru-RU" sz="800" i="1" dirty="0"/>
              <a:t>(в течение 20 раб. дней со дня получения уведомления)</a:t>
            </a:r>
          </a:p>
        </p:txBody>
      </p:sp>
      <p:cxnSp>
        <p:nvCxnSpPr>
          <p:cNvPr id="127" name="Прямая со стрелкой 126">
            <a:extLst>
              <a:ext uri="{FF2B5EF4-FFF2-40B4-BE49-F238E27FC236}">
                <a16:creationId xmlns:a16="http://schemas.microsoft.com/office/drawing/2014/main" id="{2FB213EB-FDF4-442A-BFD6-AB6AAEA4282E}"/>
              </a:ext>
            </a:extLst>
          </p:cNvPr>
          <p:cNvCxnSpPr>
            <a:cxnSpLocks/>
            <a:stCxn id="71" idx="1"/>
            <a:endCxn id="117" idx="3"/>
          </p:cNvCxnSpPr>
          <p:nvPr/>
        </p:nvCxnSpPr>
        <p:spPr>
          <a:xfrm flipH="1">
            <a:off x="2476128" y="3279267"/>
            <a:ext cx="427092" cy="1138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Блок-схема: решение 129">
            <a:extLst>
              <a:ext uri="{FF2B5EF4-FFF2-40B4-BE49-F238E27FC236}">
                <a16:creationId xmlns:a16="http://schemas.microsoft.com/office/drawing/2014/main" id="{600DBE40-F187-4564-B59A-A135EE963E0B}"/>
              </a:ext>
            </a:extLst>
          </p:cNvPr>
          <p:cNvSpPr/>
          <p:nvPr/>
        </p:nvSpPr>
        <p:spPr>
          <a:xfrm>
            <a:off x="454293" y="3699954"/>
            <a:ext cx="2021833" cy="55086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Заявитель предоставил недостающие сведения и документы в течение 20 раб. дней</a:t>
            </a:r>
            <a:endParaRPr lang="ru-RU" sz="800" dirty="0"/>
          </a:p>
        </p:txBody>
      </p:sp>
      <p:cxnSp>
        <p:nvCxnSpPr>
          <p:cNvPr id="136" name="Соединитель: уступ 135">
            <a:extLst>
              <a:ext uri="{FF2B5EF4-FFF2-40B4-BE49-F238E27FC236}">
                <a16:creationId xmlns:a16="http://schemas.microsoft.com/office/drawing/2014/main" id="{6A939B34-CC0C-4D18-A7C2-D3E03448185A}"/>
              </a:ext>
            </a:extLst>
          </p:cNvPr>
          <p:cNvCxnSpPr>
            <a:cxnSpLocks/>
            <a:stCxn id="130" idx="1"/>
            <a:endCxn id="5" idx="1"/>
          </p:cNvCxnSpPr>
          <p:nvPr/>
        </p:nvCxnSpPr>
        <p:spPr>
          <a:xfrm rot="10800000" flipH="1">
            <a:off x="454292" y="1270384"/>
            <a:ext cx="3" cy="2705003"/>
          </a:xfrm>
          <a:prstGeom prst="bentConnector3">
            <a:avLst>
              <a:gd name="adj1" fmla="val -7620000000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011969D1-53F3-42B0-A83C-FFCA263313A0}"/>
              </a:ext>
            </a:extLst>
          </p:cNvPr>
          <p:cNvSpPr txBox="1"/>
          <p:nvPr/>
        </p:nvSpPr>
        <p:spPr>
          <a:xfrm>
            <a:off x="183489" y="3789936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148" name="Прямоугольник: скругленные углы 147">
            <a:extLst>
              <a:ext uri="{FF2B5EF4-FFF2-40B4-BE49-F238E27FC236}">
                <a16:creationId xmlns:a16="http://schemas.microsoft.com/office/drawing/2014/main" id="{6F62C37E-8561-44F9-9FC6-0291A3010445}"/>
              </a:ext>
            </a:extLst>
          </p:cNvPr>
          <p:cNvSpPr/>
          <p:nvPr/>
        </p:nvSpPr>
        <p:spPr>
          <a:xfrm>
            <a:off x="2903220" y="3696876"/>
            <a:ext cx="1399540" cy="55086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Подготовка и направление Заявителю уведомления об аннулировании заявки на подключение </a:t>
            </a:r>
            <a:r>
              <a:rPr lang="ru-RU" sz="600" i="1" dirty="0"/>
              <a:t>(в течение 3 раб. дней с момента принятия решения об аннулировании)</a:t>
            </a:r>
          </a:p>
        </p:txBody>
      </p:sp>
      <p:cxnSp>
        <p:nvCxnSpPr>
          <p:cNvPr id="150" name="Прямая со стрелкой 149">
            <a:extLst>
              <a:ext uri="{FF2B5EF4-FFF2-40B4-BE49-F238E27FC236}">
                <a16:creationId xmlns:a16="http://schemas.microsoft.com/office/drawing/2014/main" id="{177BEB63-7D77-4AF4-80DE-5013AF8A2A19}"/>
              </a:ext>
            </a:extLst>
          </p:cNvPr>
          <p:cNvCxnSpPr>
            <a:cxnSpLocks/>
            <a:stCxn id="130" idx="3"/>
            <a:endCxn id="148" idx="1"/>
          </p:cNvCxnSpPr>
          <p:nvPr/>
        </p:nvCxnSpPr>
        <p:spPr>
          <a:xfrm flipV="1">
            <a:off x="2476126" y="3972308"/>
            <a:ext cx="427094" cy="3078"/>
          </a:xfrm>
          <a:prstGeom prst="straightConnector1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E18163FE-448B-4484-9B08-21D5716A65C2}"/>
              </a:ext>
            </a:extLst>
          </p:cNvPr>
          <p:cNvSpPr txBox="1"/>
          <p:nvPr/>
        </p:nvSpPr>
        <p:spPr>
          <a:xfrm>
            <a:off x="2515195" y="3802897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</a:rPr>
              <a:t>НЕТ</a:t>
            </a:r>
          </a:p>
        </p:txBody>
      </p:sp>
      <p:sp>
        <p:nvSpPr>
          <p:cNvPr id="155" name="Блок-схема: решение 154">
            <a:extLst>
              <a:ext uri="{FF2B5EF4-FFF2-40B4-BE49-F238E27FC236}">
                <a16:creationId xmlns:a16="http://schemas.microsoft.com/office/drawing/2014/main" id="{52D456DD-5E54-43D4-B54F-BCD1A5C15955}"/>
              </a:ext>
            </a:extLst>
          </p:cNvPr>
          <p:cNvSpPr/>
          <p:nvPr/>
        </p:nvSpPr>
        <p:spPr>
          <a:xfrm>
            <a:off x="4719016" y="4140202"/>
            <a:ext cx="1626208" cy="74203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Подключаемый объект находится в зоне эксплуатационной ответственности Исполнителя</a:t>
            </a:r>
            <a:endParaRPr lang="ru-RU" sz="800" dirty="0"/>
          </a:p>
        </p:txBody>
      </p:sp>
      <p:sp>
        <p:nvSpPr>
          <p:cNvPr id="159" name="Прямоугольник: скругленные углы 158">
            <a:extLst>
              <a:ext uri="{FF2B5EF4-FFF2-40B4-BE49-F238E27FC236}">
                <a16:creationId xmlns:a16="http://schemas.microsoft.com/office/drawing/2014/main" id="{729F7283-6F4F-443C-A50D-74AF5B73A197}"/>
              </a:ext>
            </a:extLst>
          </p:cNvPr>
          <p:cNvSpPr/>
          <p:nvPr/>
        </p:nvSpPr>
        <p:spPr>
          <a:xfrm>
            <a:off x="2897801" y="4794156"/>
            <a:ext cx="1399540" cy="55086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Подготовка и направление Заявителю уведомления об аннулировании заявки на подключение </a:t>
            </a:r>
            <a:r>
              <a:rPr lang="ru-RU" sz="600" i="1" dirty="0"/>
              <a:t>(в течение 3 раб. дней с момента принятия решения об аннулировании)</a:t>
            </a:r>
          </a:p>
        </p:txBody>
      </p:sp>
      <p:cxnSp>
        <p:nvCxnSpPr>
          <p:cNvPr id="160" name="Соединитель: уступ 159">
            <a:extLst>
              <a:ext uri="{FF2B5EF4-FFF2-40B4-BE49-F238E27FC236}">
                <a16:creationId xmlns:a16="http://schemas.microsoft.com/office/drawing/2014/main" id="{5BA5BC98-AC06-424C-8653-F7B9B8AAD215}"/>
              </a:ext>
            </a:extLst>
          </p:cNvPr>
          <p:cNvCxnSpPr>
            <a:cxnSpLocks/>
            <a:stCxn id="155" idx="1"/>
            <a:endCxn id="159" idx="0"/>
          </p:cNvCxnSpPr>
          <p:nvPr/>
        </p:nvCxnSpPr>
        <p:spPr>
          <a:xfrm rot="10800000" flipV="1">
            <a:off x="3597572" y="4511218"/>
            <a:ext cx="1121445" cy="282938"/>
          </a:xfrm>
          <a:prstGeom prst="bentConnector2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57A6517B-9AE8-41E5-ACA6-C4A2FF8C90F2}"/>
              </a:ext>
            </a:extLst>
          </p:cNvPr>
          <p:cNvSpPr txBox="1"/>
          <p:nvPr/>
        </p:nvSpPr>
        <p:spPr>
          <a:xfrm>
            <a:off x="4429641" y="4352411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</a:rPr>
              <a:t>НЕТ</a:t>
            </a:r>
          </a:p>
        </p:txBody>
      </p:sp>
      <p:sp>
        <p:nvSpPr>
          <p:cNvPr id="166" name="Прямоугольник: скругленные углы 165">
            <a:extLst>
              <a:ext uri="{FF2B5EF4-FFF2-40B4-BE49-F238E27FC236}">
                <a16:creationId xmlns:a16="http://schemas.microsoft.com/office/drawing/2014/main" id="{6C2EA0D5-6BFE-43FD-B052-7AE8207E0361}"/>
              </a:ext>
            </a:extLst>
          </p:cNvPr>
          <p:cNvSpPr/>
          <p:nvPr/>
        </p:nvSpPr>
        <p:spPr>
          <a:xfrm>
            <a:off x="454291" y="4926034"/>
            <a:ext cx="1883664" cy="28041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/>
              <a:t>Ознакомление с уведомлением об аннулировании заявки на подключение</a:t>
            </a:r>
          </a:p>
        </p:txBody>
      </p:sp>
      <p:cxnSp>
        <p:nvCxnSpPr>
          <p:cNvPr id="167" name="Прямая со стрелкой 166">
            <a:extLst>
              <a:ext uri="{FF2B5EF4-FFF2-40B4-BE49-F238E27FC236}">
                <a16:creationId xmlns:a16="http://schemas.microsoft.com/office/drawing/2014/main" id="{CD7686C2-C44E-418E-ABCF-3893198E6912}"/>
              </a:ext>
            </a:extLst>
          </p:cNvPr>
          <p:cNvCxnSpPr>
            <a:cxnSpLocks/>
            <a:stCxn id="159" idx="1"/>
            <a:endCxn id="166" idx="3"/>
          </p:cNvCxnSpPr>
          <p:nvPr/>
        </p:nvCxnSpPr>
        <p:spPr>
          <a:xfrm flipH="1" flipV="1">
            <a:off x="2337955" y="5066242"/>
            <a:ext cx="559846" cy="3346"/>
          </a:xfrm>
          <a:prstGeom prst="straightConnector1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>
            <a:extLst>
              <a:ext uri="{FF2B5EF4-FFF2-40B4-BE49-F238E27FC236}">
                <a16:creationId xmlns:a16="http://schemas.microsoft.com/office/drawing/2014/main" id="{A40DAF41-6F8F-4BCD-BB4C-90FD3CDD66F0}"/>
              </a:ext>
            </a:extLst>
          </p:cNvPr>
          <p:cNvCxnSpPr>
            <a:cxnSpLocks/>
            <a:stCxn id="84" idx="2"/>
            <a:endCxn id="155" idx="0"/>
          </p:cNvCxnSpPr>
          <p:nvPr/>
        </p:nvCxnSpPr>
        <p:spPr>
          <a:xfrm>
            <a:off x="5532120" y="3596640"/>
            <a:ext cx="0" cy="543562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Блок-схема: решение 174">
            <a:extLst>
              <a:ext uri="{FF2B5EF4-FFF2-40B4-BE49-F238E27FC236}">
                <a16:creationId xmlns:a16="http://schemas.microsoft.com/office/drawing/2014/main" id="{AEF002FF-1031-428F-9F24-04413F3C20FE}"/>
              </a:ext>
            </a:extLst>
          </p:cNvPr>
          <p:cNvSpPr/>
          <p:nvPr/>
        </p:nvSpPr>
        <p:spPr>
          <a:xfrm>
            <a:off x="4782668" y="5162294"/>
            <a:ext cx="1498904" cy="5158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Необходимо установление индивидуальной платы</a:t>
            </a:r>
            <a:endParaRPr lang="ru-RU" sz="800" dirty="0"/>
          </a:p>
        </p:txBody>
      </p:sp>
      <p:cxnSp>
        <p:nvCxnSpPr>
          <p:cNvPr id="177" name="Соединитель: уступ 176">
            <a:extLst>
              <a:ext uri="{FF2B5EF4-FFF2-40B4-BE49-F238E27FC236}">
                <a16:creationId xmlns:a16="http://schemas.microsoft.com/office/drawing/2014/main" id="{B4BA54F1-4187-40B1-8127-9B0EE049EB97}"/>
              </a:ext>
            </a:extLst>
          </p:cNvPr>
          <p:cNvCxnSpPr>
            <a:cxnSpLocks/>
            <a:stCxn id="155" idx="3"/>
            <a:endCxn id="175" idx="0"/>
          </p:cNvCxnSpPr>
          <p:nvPr/>
        </p:nvCxnSpPr>
        <p:spPr>
          <a:xfrm flipH="1">
            <a:off x="5532120" y="4511218"/>
            <a:ext cx="813104" cy="651076"/>
          </a:xfrm>
          <a:prstGeom prst="bentConnector4">
            <a:avLst>
              <a:gd name="adj1" fmla="val -28114"/>
              <a:gd name="adj2" fmla="val 78493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F1B0F78F-B058-4232-AA29-D90514CD54B6}"/>
              </a:ext>
            </a:extLst>
          </p:cNvPr>
          <p:cNvSpPr txBox="1"/>
          <p:nvPr/>
        </p:nvSpPr>
        <p:spPr>
          <a:xfrm>
            <a:off x="6302769" y="4352411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cxnSp>
        <p:nvCxnSpPr>
          <p:cNvPr id="183" name="Прямая со стрелкой 182">
            <a:extLst>
              <a:ext uri="{FF2B5EF4-FFF2-40B4-BE49-F238E27FC236}">
                <a16:creationId xmlns:a16="http://schemas.microsoft.com/office/drawing/2014/main" id="{D7DDDE6B-34EC-4A71-99EC-1EFA80F50186}"/>
              </a:ext>
            </a:extLst>
          </p:cNvPr>
          <p:cNvCxnSpPr>
            <a:cxnSpLocks/>
            <a:endCxn id="130" idx="0"/>
          </p:cNvCxnSpPr>
          <p:nvPr/>
        </p:nvCxnSpPr>
        <p:spPr>
          <a:xfrm flipH="1">
            <a:off x="1465210" y="3555837"/>
            <a:ext cx="1706" cy="144117"/>
          </a:xfrm>
          <a:prstGeom prst="straightConnector1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Прямоугольник 185">
            <a:extLst>
              <a:ext uri="{FF2B5EF4-FFF2-40B4-BE49-F238E27FC236}">
                <a16:creationId xmlns:a16="http://schemas.microsoft.com/office/drawing/2014/main" id="{87C30596-053F-49EC-B21D-41B9ED1830D6}"/>
              </a:ext>
            </a:extLst>
          </p:cNvPr>
          <p:cNvSpPr/>
          <p:nvPr/>
        </p:nvSpPr>
        <p:spPr>
          <a:xfrm>
            <a:off x="2902097" y="5617106"/>
            <a:ext cx="1399540" cy="5669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Уведомление заявителя об увеличении срока выдачи договора на подключение </a:t>
            </a:r>
            <a:r>
              <a:rPr lang="ru-RU" sz="600" i="1" dirty="0"/>
              <a:t>(в срок до 20 раб. дней с момента предоставления заявителем полного комплекта документов)</a:t>
            </a:r>
          </a:p>
        </p:txBody>
      </p:sp>
      <p:cxnSp>
        <p:nvCxnSpPr>
          <p:cNvPr id="188" name="Соединитель: уступ 187">
            <a:extLst>
              <a:ext uri="{FF2B5EF4-FFF2-40B4-BE49-F238E27FC236}">
                <a16:creationId xmlns:a16="http://schemas.microsoft.com/office/drawing/2014/main" id="{F7A8356F-10AE-41A7-8F4B-4B2E5C003D5C}"/>
              </a:ext>
            </a:extLst>
          </p:cNvPr>
          <p:cNvCxnSpPr>
            <a:cxnSpLocks/>
            <a:stCxn id="175" idx="1"/>
            <a:endCxn id="186" idx="0"/>
          </p:cNvCxnSpPr>
          <p:nvPr/>
        </p:nvCxnSpPr>
        <p:spPr>
          <a:xfrm rot="10800000" flipV="1">
            <a:off x="3601868" y="5420234"/>
            <a:ext cx="1180801" cy="196872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ACFBD8CA-1BDE-4BA7-9B8C-0758C72FC5A1}"/>
              </a:ext>
            </a:extLst>
          </p:cNvPr>
          <p:cNvSpPr txBox="1"/>
          <p:nvPr/>
        </p:nvSpPr>
        <p:spPr>
          <a:xfrm>
            <a:off x="4520142" y="5252190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ДА</a:t>
            </a:r>
          </a:p>
        </p:txBody>
      </p:sp>
      <p:sp>
        <p:nvSpPr>
          <p:cNvPr id="194" name="Прямоугольник: скругленные углы 193">
            <a:extLst>
              <a:ext uri="{FF2B5EF4-FFF2-40B4-BE49-F238E27FC236}">
                <a16:creationId xmlns:a16="http://schemas.microsoft.com/office/drawing/2014/main" id="{B437099D-B423-45BD-87B8-78B55C63D4EA}"/>
              </a:ext>
            </a:extLst>
          </p:cNvPr>
          <p:cNvSpPr/>
          <p:nvPr/>
        </p:nvSpPr>
        <p:spPr>
          <a:xfrm>
            <a:off x="474379" y="5715517"/>
            <a:ext cx="1883664" cy="3694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/>
              <a:t>Ознакомление с уведомлением об увеличении срока выдачи договора на подключение</a:t>
            </a:r>
          </a:p>
        </p:txBody>
      </p:sp>
      <p:cxnSp>
        <p:nvCxnSpPr>
          <p:cNvPr id="195" name="Прямая со стрелкой 194">
            <a:extLst>
              <a:ext uri="{FF2B5EF4-FFF2-40B4-BE49-F238E27FC236}">
                <a16:creationId xmlns:a16="http://schemas.microsoft.com/office/drawing/2014/main" id="{C1285143-E401-4AD0-9F6A-2B72967B8126}"/>
              </a:ext>
            </a:extLst>
          </p:cNvPr>
          <p:cNvCxnSpPr>
            <a:cxnSpLocks/>
            <a:stCxn id="186" idx="1"/>
            <a:endCxn id="194" idx="3"/>
          </p:cNvCxnSpPr>
          <p:nvPr/>
        </p:nvCxnSpPr>
        <p:spPr>
          <a:xfrm flipH="1" flipV="1">
            <a:off x="2358043" y="5900221"/>
            <a:ext cx="544054" cy="379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Прямоугольник 203">
            <a:extLst>
              <a:ext uri="{FF2B5EF4-FFF2-40B4-BE49-F238E27FC236}">
                <a16:creationId xmlns:a16="http://schemas.microsoft.com/office/drawing/2014/main" id="{4262F4D7-4E28-4718-8A75-4B19424E858B}"/>
              </a:ext>
            </a:extLst>
          </p:cNvPr>
          <p:cNvSpPr/>
          <p:nvPr/>
        </p:nvSpPr>
        <p:spPr>
          <a:xfrm>
            <a:off x="2897801" y="6307107"/>
            <a:ext cx="1399540" cy="269566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Установление индивидуальной платы за подключение</a:t>
            </a:r>
            <a:endParaRPr lang="ru-RU" sz="600" i="1" dirty="0"/>
          </a:p>
        </p:txBody>
      </p:sp>
      <p:sp>
        <p:nvSpPr>
          <p:cNvPr id="206" name="Блок-схема: решение 205">
            <a:extLst>
              <a:ext uri="{FF2B5EF4-FFF2-40B4-BE49-F238E27FC236}">
                <a16:creationId xmlns:a16="http://schemas.microsoft.com/office/drawing/2014/main" id="{0A8AA17B-9932-47C3-8A9F-7919BA2649FF}"/>
              </a:ext>
            </a:extLst>
          </p:cNvPr>
          <p:cNvSpPr/>
          <p:nvPr/>
        </p:nvSpPr>
        <p:spPr>
          <a:xfrm>
            <a:off x="4618817" y="6574569"/>
            <a:ext cx="1807383" cy="60886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Необходимость заключения договора о подключении с другой организацией</a:t>
            </a:r>
            <a:endParaRPr lang="ru-RU" sz="800" dirty="0"/>
          </a:p>
        </p:txBody>
      </p:sp>
      <p:cxnSp>
        <p:nvCxnSpPr>
          <p:cNvPr id="207" name="Соединитель: уступ 206">
            <a:extLst>
              <a:ext uri="{FF2B5EF4-FFF2-40B4-BE49-F238E27FC236}">
                <a16:creationId xmlns:a16="http://schemas.microsoft.com/office/drawing/2014/main" id="{4FC45CCF-7338-436E-8CFF-666189FF9418}"/>
              </a:ext>
            </a:extLst>
          </p:cNvPr>
          <p:cNvCxnSpPr>
            <a:cxnSpLocks/>
            <a:stCxn id="175" idx="3"/>
            <a:endCxn id="206" idx="0"/>
          </p:cNvCxnSpPr>
          <p:nvPr/>
        </p:nvCxnSpPr>
        <p:spPr>
          <a:xfrm flipH="1">
            <a:off x="5522509" y="5420234"/>
            <a:ext cx="759063" cy="1154335"/>
          </a:xfrm>
          <a:prstGeom prst="bentConnector4">
            <a:avLst>
              <a:gd name="adj1" fmla="val -30116"/>
              <a:gd name="adj2" fmla="val 61173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24566314-7BA8-4DE6-9ED7-8579119F18D8}"/>
              </a:ext>
            </a:extLst>
          </p:cNvPr>
          <p:cNvSpPr txBox="1"/>
          <p:nvPr/>
        </p:nvSpPr>
        <p:spPr>
          <a:xfrm>
            <a:off x="6211403" y="5259192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НЕТ</a:t>
            </a:r>
          </a:p>
        </p:txBody>
      </p:sp>
      <p:cxnSp>
        <p:nvCxnSpPr>
          <p:cNvPr id="220" name="Прямая соединительная линия 219">
            <a:extLst>
              <a:ext uri="{FF2B5EF4-FFF2-40B4-BE49-F238E27FC236}">
                <a16:creationId xmlns:a16="http://schemas.microsoft.com/office/drawing/2014/main" id="{54EF4D66-3742-488F-829A-DEF66A607D21}"/>
              </a:ext>
            </a:extLst>
          </p:cNvPr>
          <p:cNvCxnSpPr>
            <a:stCxn id="204" idx="3"/>
          </p:cNvCxnSpPr>
          <p:nvPr/>
        </p:nvCxnSpPr>
        <p:spPr>
          <a:xfrm>
            <a:off x="4297341" y="64418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:a16="http://schemas.microsoft.com/office/drawing/2014/main" id="{E51393B4-EE78-4511-BA9D-D203CD35B8D0}"/>
              </a:ext>
            </a:extLst>
          </p:cNvPr>
          <p:cNvCxnSpPr>
            <a:cxnSpLocks/>
            <a:stCxn id="204" idx="3"/>
          </p:cNvCxnSpPr>
          <p:nvPr/>
        </p:nvCxnSpPr>
        <p:spPr>
          <a:xfrm>
            <a:off x="4297341" y="6441890"/>
            <a:ext cx="1225168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>
            <a:extLst>
              <a:ext uri="{FF2B5EF4-FFF2-40B4-BE49-F238E27FC236}">
                <a16:creationId xmlns:a16="http://schemas.microsoft.com/office/drawing/2014/main" id="{4CFA786A-895E-4897-ACF9-565A51717640}"/>
              </a:ext>
            </a:extLst>
          </p:cNvPr>
          <p:cNvCxnSpPr>
            <a:cxnSpLocks/>
            <a:stCxn id="186" idx="2"/>
            <a:endCxn id="204" idx="0"/>
          </p:cNvCxnSpPr>
          <p:nvPr/>
        </p:nvCxnSpPr>
        <p:spPr>
          <a:xfrm flipH="1">
            <a:off x="3597571" y="6184093"/>
            <a:ext cx="4296" cy="123014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Прямоугольник 228">
            <a:extLst>
              <a:ext uri="{FF2B5EF4-FFF2-40B4-BE49-F238E27FC236}">
                <a16:creationId xmlns:a16="http://schemas.microsoft.com/office/drawing/2014/main" id="{1EAFA12A-391C-402E-9DFF-0B651BD8FEC7}"/>
              </a:ext>
            </a:extLst>
          </p:cNvPr>
          <p:cNvSpPr/>
          <p:nvPr/>
        </p:nvSpPr>
        <p:spPr>
          <a:xfrm>
            <a:off x="2897801" y="7017889"/>
            <a:ext cx="1399540" cy="5669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Уведомление заявителя об увеличении срока выдачи договора на подключение </a:t>
            </a:r>
            <a:r>
              <a:rPr lang="ru-RU" sz="600" i="1" dirty="0"/>
              <a:t>(в срок до 20 раб. дней с момента предоставления заявителем полного комплекта документов)</a:t>
            </a:r>
          </a:p>
        </p:txBody>
      </p:sp>
      <p:sp>
        <p:nvSpPr>
          <p:cNvPr id="231" name="Прямоугольник 230">
            <a:extLst>
              <a:ext uri="{FF2B5EF4-FFF2-40B4-BE49-F238E27FC236}">
                <a16:creationId xmlns:a16="http://schemas.microsoft.com/office/drawing/2014/main" id="{B39C6B23-CD3B-441E-A434-EEE8C0FE7300}"/>
              </a:ext>
            </a:extLst>
          </p:cNvPr>
          <p:cNvSpPr/>
          <p:nvPr/>
        </p:nvSpPr>
        <p:spPr>
          <a:xfrm>
            <a:off x="2897800" y="7695591"/>
            <a:ext cx="1399540" cy="269566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Заключение договора о подключении с другой организацией</a:t>
            </a:r>
            <a:endParaRPr lang="ru-RU" sz="600" i="1" dirty="0"/>
          </a:p>
        </p:txBody>
      </p:sp>
      <p:cxnSp>
        <p:nvCxnSpPr>
          <p:cNvPr id="232" name="Прямая со стрелкой 231">
            <a:extLst>
              <a:ext uri="{FF2B5EF4-FFF2-40B4-BE49-F238E27FC236}">
                <a16:creationId xmlns:a16="http://schemas.microsoft.com/office/drawing/2014/main" id="{EFAE595F-3502-4832-873D-964A106C5653}"/>
              </a:ext>
            </a:extLst>
          </p:cNvPr>
          <p:cNvCxnSpPr>
            <a:cxnSpLocks/>
            <a:stCxn id="229" idx="2"/>
            <a:endCxn id="231" idx="0"/>
          </p:cNvCxnSpPr>
          <p:nvPr/>
        </p:nvCxnSpPr>
        <p:spPr>
          <a:xfrm flipH="1">
            <a:off x="3597570" y="7584876"/>
            <a:ext cx="1" cy="110715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Соединитель: уступ 234">
            <a:extLst>
              <a:ext uri="{FF2B5EF4-FFF2-40B4-BE49-F238E27FC236}">
                <a16:creationId xmlns:a16="http://schemas.microsoft.com/office/drawing/2014/main" id="{E610371F-758F-442E-8707-2F528ECA52AE}"/>
              </a:ext>
            </a:extLst>
          </p:cNvPr>
          <p:cNvCxnSpPr>
            <a:cxnSpLocks/>
            <a:stCxn id="206" idx="1"/>
            <a:endCxn id="229" idx="0"/>
          </p:cNvCxnSpPr>
          <p:nvPr/>
        </p:nvCxnSpPr>
        <p:spPr>
          <a:xfrm rot="10800000" flipV="1">
            <a:off x="3597571" y="6879001"/>
            <a:ext cx="1021246" cy="138887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1474227E-43B1-4312-B27D-7F71E7F91A76}"/>
              </a:ext>
            </a:extLst>
          </p:cNvPr>
          <p:cNvSpPr txBox="1"/>
          <p:nvPr/>
        </p:nvSpPr>
        <p:spPr>
          <a:xfrm>
            <a:off x="4393897" y="6709810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ДА</a:t>
            </a:r>
          </a:p>
        </p:txBody>
      </p:sp>
      <p:sp>
        <p:nvSpPr>
          <p:cNvPr id="241" name="Прямоугольник 240">
            <a:extLst>
              <a:ext uri="{FF2B5EF4-FFF2-40B4-BE49-F238E27FC236}">
                <a16:creationId xmlns:a16="http://schemas.microsoft.com/office/drawing/2014/main" id="{8C872CDD-F448-40C1-AFCF-B95276A34D1B}"/>
              </a:ext>
            </a:extLst>
          </p:cNvPr>
          <p:cNvSpPr/>
          <p:nvPr/>
        </p:nvSpPr>
        <p:spPr>
          <a:xfrm>
            <a:off x="2903149" y="8215075"/>
            <a:ext cx="3731331" cy="637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/>
              <a:t>Подготовка и направление заявителю подписанного проекта договора о подключении:</a:t>
            </a:r>
          </a:p>
          <a:p>
            <a:pPr marL="72000" indent="-72000" algn="just">
              <a:buFontTx/>
              <a:buChar char="-"/>
            </a:pPr>
            <a:r>
              <a:rPr lang="ru-RU" sz="600" dirty="0"/>
              <a:t>В течение 20 раб. дней с момента предоставления заявителем полного комплекта документов при отсутствии необходимости в установлении индивидуальной платы за подключение и заключения договора о подключении с другой организацией;</a:t>
            </a:r>
          </a:p>
          <a:p>
            <a:pPr marL="72000" indent="-72000" algn="just">
              <a:buFontTx/>
              <a:buChar char="-"/>
            </a:pPr>
            <a:r>
              <a:rPr lang="ru-RU" sz="600" dirty="0"/>
              <a:t>В течение 20 раб. дней со дня установления уполномоченным органом платы за подключение;</a:t>
            </a:r>
          </a:p>
          <a:p>
            <a:pPr marL="72000" indent="-72000" algn="just">
              <a:buFontTx/>
              <a:buChar char="-"/>
            </a:pPr>
            <a:r>
              <a:rPr lang="ru-RU" sz="600" dirty="0"/>
              <a:t>В сроки указанные в уведомлении об увеличении срока выдачи договора на подключение при необходимости заключения договора  о подключении с другими организациями.</a:t>
            </a:r>
          </a:p>
        </p:txBody>
      </p:sp>
      <p:cxnSp>
        <p:nvCxnSpPr>
          <p:cNvPr id="245" name="Соединитель: уступ 244">
            <a:extLst>
              <a:ext uri="{FF2B5EF4-FFF2-40B4-BE49-F238E27FC236}">
                <a16:creationId xmlns:a16="http://schemas.microsoft.com/office/drawing/2014/main" id="{46228730-72AA-4036-A3C1-CE6622528EE3}"/>
              </a:ext>
            </a:extLst>
          </p:cNvPr>
          <p:cNvCxnSpPr>
            <a:cxnSpLocks/>
            <a:stCxn id="206" idx="3"/>
            <a:endCxn id="241" idx="0"/>
          </p:cNvCxnSpPr>
          <p:nvPr/>
        </p:nvCxnSpPr>
        <p:spPr>
          <a:xfrm flipH="1">
            <a:off x="4768815" y="6879002"/>
            <a:ext cx="1657385" cy="1336073"/>
          </a:xfrm>
          <a:prstGeom prst="bentConnector4">
            <a:avLst>
              <a:gd name="adj1" fmla="val -13793"/>
              <a:gd name="adj2" fmla="val 66868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91C51D83-71C7-4962-8959-906103B472B5}"/>
              </a:ext>
            </a:extLst>
          </p:cNvPr>
          <p:cNvSpPr txBox="1"/>
          <p:nvPr/>
        </p:nvSpPr>
        <p:spPr>
          <a:xfrm>
            <a:off x="6363207" y="6709810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НЕТ</a:t>
            </a:r>
          </a:p>
        </p:txBody>
      </p:sp>
      <p:cxnSp>
        <p:nvCxnSpPr>
          <p:cNvPr id="262" name="Соединитель: уступ 261">
            <a:extLst>
              <a:ext uri="{FF2B5EF4-FFF2-40B4-BE49-F238E27FC236}">
                <a16:creationId xmlns:a16="http://schemas.microsoft.com/office/drawing/2014/main" id="{BCC8250B-B13F-415D-ACF6-AB9E37AFF229}"/>
              </a:ext>
            </a:extLst>
          </p:cNvPr>
          <p:cNvCxnSpPr>
            <a:cxnSpLocks/>
            <a:stCxn id="231" idx="2"/>
          </p:cNvCxnSpPr>
          <p:nvPr/>
        </p:nvCxnSpPr>
        <p:spPr>
          <a:xfrm rot="16200000" flipH="1">
            <a:off x="4112138" y="7450589"/>
            <a:ext cx="142109" cy="1171244"/>
          </a:xfrm>
          <a:prstGeom prst="bentConnector2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Блок-схема: решение 270">
            <a:extLst>
              <a:ext uri="{FF2B5EF4-FFF2-40B4-BE49-F238E27FC236}">
                <a16:creationId xmlns:a16="http://schemas.microsoft.com/office/drawing/2014/main" id="{EED70E90-8E4B-49AF-B382-33141DEB276F}"/>
              </a:ext>
            </a:extLst>
          </p:cNvPr>
          <p:cNvSpPr/>
          <p:nvPr/>
        </p:nvSpPr>
        <p:spPr>
          <a:xfrm>
            <a:off x="579950" y="8679494"/>
            <a:ext cx="1718979" cy="60886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Согласование заявителем предоставленного проекта договора о подключении</a:t>
            </a:r>
            <a:endParaRPr lang="ru-RU" sz="800" dirty="0"/>
          </a:p>
        </p:txBody>
      </p:sp>
      <p:sp>
        <p:nvSpPr>
          <p:cNvPr id="273" name="Прямоугольник 272">
            <a:extLst>
              <a:ext uri="{FF2B5EF4-FFF2-40B4-BE49-F238E27FC236}">
                <a16:creationId xmlns:a16="http://schemas.microsoft.com/office/drawing/2014/main" id="{C3830199-32DD-44E2-87A1-038A662D244C}"/>
              </a:ext>
            </a:extLst>
          </p:cNvPr>
          <p:cNvSpPr/>
          <p:nvPr/>
        </p:nvSpPr>
        <p:spPr>
          <a:xfrm>
            <a:off x="2632262" y="11593172"/>
            <a:ext cx="1761636" cy="3811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Рассмотрение мотивированного отказа в течение 10 раб. дней, урегулирование разногласий и направление заявителю для подписания нового проекта договора</a:t>
            </a:r>
            <a:endParaRPr lang="ru-RU" sz="600" i="1" dirty="0"/>
          </a:p>
        </p:txBody>
      </p:sp>
      <p:cxnSp>
        <p:nvCxnSpPr>
          <p:cNvPr id="279" name="Соединитель: уступ 278">
            <a:extLst>
              <a:ext uri="{FF2B5EF4-FFF2-40B4-BE49-F238E27FC236}">
                <a16:creationId xmlns:a16="http://schemas.microsoft.com/office/drawing/2014/main" id="{BB84A344-6CF8-42A2-ADF9-73F051D427C9}"/>
              </a:ext>
            </a:extLst>
          </p:cNvPr>
          <p:cNvCxnSpPr>
            <a:cxnSpLocks/>
            <a:stCxn id="271" idx="0"/>
            <a:endCxn id="273" idx="1"/>
          </p:cNvCxnSpPr>
          <p:nvPr/>
        </p:nvCxnSpPr>
        <p:spPr>
          <a:xfrm rot="16200000" flipH="1">
            <a:off x="483714" y="9635219"/>
            <a:ext cx="3104273" cy="1192822"/>
          </a:xfrm>
          <a:prstGeom prst="bentConnector4">
            <a:avLst>
              <a:gd name="adj1" fmla="val -8673"/>
              <a:gd name="adj2" fmla="val -105619"/>
            </a:avLst>
          </a:prstGeom>
          <a:ln w="95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Прямоугольник 285">
            <a:extLst>
              <a:ext uri="{FF2B5EF4-FFF2-40B4-BE49-F238E27FC236}">
                <a16:creationId xmlns:a16="http://schemas.microsoft.com/office/drawing/2014/main" id="{EBF71401-E7B6-4910-934F-9FB6E9B30762}"/>
              </a:ext>
            </a:extLst>
          </p:cNvPr>
          <p:cNvSpPr/>
          <p:nvPr/>
        </p:nvSpPr>
        <p:spPr>
          <a:xfrm>
            <a:off x="248664" y="9339752"/>
            <a:ext cx="1121608" cy="554047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Подписание договора о подключении и направление 1 экз. в адрес Исполнителя </a:t>
            </a:r>
            <a:r>
              <a:rPr lang="ru-RU" sz="600" i="1" dirty="0"/>
              <a:t>(в течение 10 раб. дней с даты получения)</a:t>
            </a:r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id="{2C091C42-9096-4BC0-BCA4-7EAEE8797C9D}"/>
              </a:ext>
            </a:extLst>
          </p:cNvPr>
          <p:cNvSpPr/>
          <p:nvPr/>
        </p:nvSpPr>
        <p:spPr>
          <a:xfrm>
            <a:off x="1424549" y="9339751"/>
            <a:ext cx="1121608" cy="55404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Направление в адрес Исполнителя мотивированного отказа от подписания проекта договора </a:t>
            </a:r>
            <a:r>
              <a:rPr lang="ru-RU" sz="600" i="1" dirty="0"/>
              <a:t>(в течение 10 раб. дней с даты получения)</a:t>
            </a:r>
          </a:p>
        </p:txBody>
      </p:sp>
      <p:cxnSp>
        <p:nvCxnSpPr>
          <p:cNvPr id="289" name="Соединитель: уступ 288">
            <a:extLst>
              <a:ext uri="{FF2B5EF4-FFF2-40B4-BE49-F238E27FC236}">
                <a16:creationId xmlns:a16="http://schemas.microsoft.com/office/drawing/2014/main" id="{FA8B07A7-412B-4A8B-9628-24F1AF95C1F5}"/>
              </a:ext>
            </a:extLst>
          </p:cNvPr>
          <p:cNvCxnSpPr>
            <a:cxnSpLocks/>
            <a:stCxn id="271" idx="3"/>
            <a:endCxn id="288" idx="0"/>
          </p:cNvCxnSpPr>
          <p:nvPr/>
        </p:nvCxnSpPr>
        <p:spPr>
          <a:xfrm flipH="1">
            <a:off x="1985353" y="8983927"/>
            <a:ext cx="313576" cy="355824"/>
          </a:xfrm>
          <a:prstGeom prst="bentConnector4">
            <a:avLst>
              <a:gd name="adj1" fmla="val -72901"/>
              <a:gd name="adj2" fmla="val 52803"/>
            </a:avLst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Соединитель: уступ 291">
            <a:extLst>
              <a:ext uri="{FF2B5EF4-FFF2-40B4-BE49-F238E27FC236}">
                <a16:creationId xmlns:a16="http://schemas.microsoft.com/office/drawing/2014/main" id="{56C9A268-1DF5-43DF-A5E3-1A73D52A53EA}"/>
              </a:ext>
            </a:extLst>
          </p:cNvPr>
          <p:cNvCxnSpPr>
            <a:cxnSpLocks/>
            <a:stCxn id="271" idx="1"/>
            <a:endCxn id="286" idx="0"/>
          </p:cNvCxnSpPr>
          <p:nvPr/>
        </p:nvCxnSpPr>
        <p:spPr>
          <a:xfrm rot="10800000" flipH="1" flipV="1">
            <a:off x="579950" y="8983926"/>
            <a:ext cx="229518" cy="355825"/>
          </a:xfrm>
          <a:prstGeom prst="bentConnector4">
            <a:avLst>
              <a:gd name="adj1" fmla="val -99600"/>
              <a:gd name="adj2" fmla="val 52803"/>
            </a:avLst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97CB6C14-C884-4612-80B4-BC37D748B2AB}"/>
              </a:ext>
            </a:extLst>
          </p:cNvPr>
          <p:cNvSpPr txBox="1"/>
          <p:nvPr/>
        </p:nvSpPr>
        <p:spPr>
          <a:xfrm>
            <a:off x="2252360" y="8821183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2">
                    <a:lumMod val="75000"/>
                  </a:schemeClr>
                </a:solidFill>
              </a:rPr>
              <a:t>НЕТ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6E9CB2B7-BB8D-44F6-80B7-CCD5B2C24CEF}"/>
              </a:ext>
            </a:extLst>
          </p:cNvPr>
          <p:cNvSpPr txBox="1"/>
          <p:nvPr/>
        </p:nvSpPr>
        <p:spPr>
          <a:xfrm>
            <a:off x="291731" y="8813368"/>
            <a:ext cx="325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300" name="Блок-схема: решение 299">
            <a:extLst>
              <a:ext uri="{FF2B5EF4-FFF2-40B4-BE49-F238E27FC236}">
                <a16:creationId xmlns:a16="http://schemas.microsoft.com/office/drawing/2014/main" id="{40AF1F95-337C-48A8-9537-EF6D246D6FDF}"/>
              </a:ext>
            </a:extLst>
          </p:cNvPr>
          <p:cNvSpPr/>
          <p:nvPr/>
        </p:nvSpPr>
        <p:spPr>
          <a:xfrm>
            <a:off x="3897182" y="10083193"/>
            <a:ext cx="1286652" cy="80652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Согласование заявителем проекта договора о подключении</a:t>
            </a:r>
            <a:endParaRPr lang="ru-RU" sz="800" dirty="0"/>
          </a:p>
        </p:txBody>
      </p:sp>
      <p:cxnSp>
        <p:nvCxnSpPr>
          <p:cNvPr id="316" name="Соединитель: уступ 315">
            <a:extLst>
              <a:ext uri="{FF2B5EF4-FFF2-40B4-BE49-F238E27FC236}">
                <a16:creationId xmlns:a16="http://schemas.microsoft.com/office/drawing/2014/main" id="{809D90EA-078C-4472-A613-F47A434B65F1}"/>
              </a:ext>
            </a:extLst>
          </p:cNvPr>
          <p:cNvCxnSpPr>
            <a:cxnSpLocks/>
            <a:stCxn id="288" idx="3"/>
            <a:endCxn id="300" idx="0"/>
          </p:cNvCxnSpPr>
          <p:nvPr/>
        </p:nvCxnSpPr>
        <p:spPr>
          <a:xfrm>
            <a:off x="2546157" y="9616775"/>
            <a:ext cx="1994351" cy="466418"/>
          </a:xfrm>
          <a:prstGeom prst="bentConnector2">
            <a:avLst/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Соединитель: уступ 363">
            <a:extLst>
              <a:ext uri="{FF2B5EF4-FFF2-40B4-BE49-F238E27FC236}">
                <a16:creationId xmlns:a16="http://schemas.microsoft.com/office/drawing/2014/main" id="{F041A8C2-3737-45D6-AF69-2A2A8FD170C0}"/>
              </a:ext>
            </a:extLst>
          </p:cNvPr>
          <p:cNvCxnSpPr>
            <a:cxnSpLocks/>
            <a:stCxn id="286" idx="2"/>
          </p:cNvCxnSpPr>
          <p:nvPr/>
        </p:nvCxnSpPr>
        <p:spPr>
          <a:xfrm rot="16200000" flipH="1">
            <a:off x="2641441" y="8061826"/>
            <a:ext cx="67097" cy="3731042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Блок-схема: решение 366">
            <a:extLst>
              <a:ext uri="{FF2B5EF4-FFF2-40B4-BE49-F238E27FC236}">
                <a16:creationId xmlns:a16="http://schemas.microsoft.com/office/drawing/2014/main" id="{8A44498C-39E5-4A1E-AC87-56816487E8A1}"/>
              </a:ext>
            </a:extLst>
          </p:cNvPr>
          <p:cNvSpPr/>
          <p:nvPr/>
        </p:nvSpPr>
        <p:spPr>
          <a:xfrm>
            <a:off x="4693600" y="10659033"/>
            <a:ext cx="1286652" cy="80652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" dirty="0"/>
              <a:t>Получение Исполнителем договора или мотивированного отказа</a:t>
            </a:r>
            <a:endParaRPr lang="ru-RU" sz="700" dirty="0"/>
          </a:p>
        </p:txBody>
      </p:sp>
      <p:cxnSp>
        <p:nvCxnSpPr>
          <p:cNvPr id="375" name="Соединитель: уступ 374">
            <a:extLst>
              <a:ext uri="{FF2B5EF4-FFF2-40B4-BE49-F238E27FC236}">
                <a16:creationId xmlns:a16="http://schemas.microsoft.com/office/drawing/2014/main" id="{B213BA0D-CA0C-4D21-B498-CE2E69144BF5}"/>
              </a:ext>
            </a:extLst>
          </p:cNvPr>
          <p:cNvCxnSpPr>
            <a:cxnSpLocks/>
            <a:stCxn id="391" idx="3"/>
          </p:cNvCxnSpPr>
          <p:nvPr/>
        </p:nvCxnSpPr>
        <p:spPr>
          <a:xfrm flipH="1">
            <a:off x="3871163" y="11062293"/>
            <a:ext cx="816724" cy="530877"/>
          </a:xfrm>
          <a:prstGeom prst="bentConnector3">
            <a:avLst>
              <a:gd name="adj1" fmla="val 100297"/>
            </a:avLst>
          </a:prstGeom>
          <a:ln w="95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Прямоугольник: скругленные углы 380">
            <a:extLst>
              <a:ext uri="{FF2B5EF4-FFF2-40B4-BE49-F238E27FC236}">
                <a16:creationId xmlns:a16="http://schemas.microsoft.com/office/drawing/2014/main" id="{28EC76BB-FECD-4773-911E-1ADFADF8F28B}"/>
              </a:ext>
            </a:extLst>
          </p:cNvPr>
          <p:cNvSpPr/>
          <p:nvPr/>
        </p:nvSpPr>
        <p:spPr>
          <a:xfrm>
            <a:off x="2630401" y="10663357"/>
            <a:ext cx="1111411" cy="70174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/>
              <a:t>Подготовка и направление Заявителю уведомления об аннулировании заявки на подключение </a:t>
            </a:r>
            <a:r>
              <a:rPr lang="ru-RU" sz="600" i="1" dirty="0"/>
              <a:t>(в течение 3 раб. дней со дня направления Заявителю проекта договора)</a:t>
            </a:r>
          </a:p>
        </p:txBody>
      </p:sp>
      <p:cxnSp>
        <p:nvCxnSpPr>
          <p:cNvPr id="383" name="Соединитель: уступ 382">
            <a:extLst>
              <a:ext uri="{FF2B5EF4-FFF2-40B4-BE49-F238E27FC236}">
                <a16:creationId xmlns:a16="http://schemas.microsoft.com/office/drawing/2014/main" id="{C55EBD3B-FF8D-423D-8F7D-990F3C23F58B}"/>
              </a:ext>
            </a:extLst>
          </p:cNvPr>
          <p:cNvCxnSpPr>
            <a:cxnSpLocks/>
            <a:stCxn id="300" idx="1"/>
            <a:endCxn id="381" idx="0"/>
          </p:cNvCxnSpPr>
          <p:nvPr/>
        </p:nvCxnSpPr>
        <p:spPr>
          <a:xfrm rot="10800000" flipV="1">
            <a:off x="3186108" y="10486457"/>
            <a:ext cx="711075" cy="176900"/>
          </a:xfrm>
          <a:prstGeom prst="bentConnector2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Box 386">
            <a:extLst>
              <a:ext uri="{FF2B5EF4-FFF2-40B4-BE49-F238E27FC236}">
                <a16:creationId xmlns:a16="http://schemas.microsoft.com/office/drawing/2014/main" id="{4E4A0291-C014-497D-AE8E-063508BB6F94}"/>
              </a:ext>
            </a:extLst>
          </p:cNvPr>
          <p:cNvSpPr txBox="1"/>
          <p:nvPr/>
        </p:nvSpPr>
        <p:spPr>
          <a:xfrm>
            <a:off x="3597570" y="10318186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</a:rPr>
              <a:t>НЕТ</a:t>
            </a:r>
          </a:p>
        </p:txBody>
      </p:sp>
      <p:sp>
        <p:nvSpPr>
          <p:cNvPr id="388" name="Прямоугольник: скругленные углы 387">
            <a:extLst>
              <a:ext uri="{FF2B5EF4-FFF2-40B4-BE49-F238E27FC236}">
                <a16:creationId xmlns:a16="http://schemas.microsoft.com/office/drawing/2014/main" id="{077EAD69-D67B-4583-A935-F13D4F18CE64}"/>
              </a:ext>
            </a:extLst>
          </p:cNvPr>
          <p:cNvSpPr/>
          <p:nvPr/>
        </p:nvSpPr>
        <p:spPr>
          <a:xfrm>
            <a:off x="399501" y="10872881"/>
            <a:ext cx="1883664" cy="28041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/>
              <a:t>Ознакомление с уведомлением об аннулировании заявки на подключение</a:t>
            </a:r>
          </a:p>
        </p:txBody>
      </p:sp>
      <p:cxnSp>
        <p:nvCxnSpPr>
          <p:cNvPr id="389" name="Прямая со стрелкой 388">
            <a:extLst>
              <a:ext uri="{FF2B5EF4-FFF2-40B4-BE49-F238E27FC236}">
                <a16:creationId xmlns:a16="http://schemas.microsoft.com/office/drawing/2014/main" id="{6375EFE4-A04D-41FC-AA13-F400BE127EF3}"/>
              </a:ext>
            </a:extLst>
          </p:cNvPr>
          <p:cNvCxnSpPr>
            <a:cxnSpLocks/>
            <a:stCxn id="381" idx="1"/>
            <a:endCxn id="388" idx="3"/>
          </p:cNvCxnSpPr>
          <p:nvPr/>
        </p:nvCxnSpPr>
        <p:spPr>
          <a:xfrm flipH="1" flipV="1">
            <a:off x="2283165" y="11013089"/>
            <a:ext cx="347236" cy="1141"/>
          </a:xfrm>
          <a:prstGeom prst="straightConnector1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>
            <a:extLst>
              <a:ext uri="{FF2B5EF4-FFF2-40B4-BE49-F238E27FC236}">
                <a16:creationId xmlns:a16="http://schemas.microsoft.com/office/drawing/2014/main" id="{D9C36F05-5F7A-4E07-AE6B-FB5522CA6B83}"/>
              </a:ext>
            </a:extLst>
          </p:cNvPr>
          <p:cNvSpPr txBox="1"/>
          <p:nvPr/>
        </p:nvSpPr>
        <p:spPr>
          <a:xfrm>
            <a:off x="3883248" y="10939182"/>
            <a:ext cx="8046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solidFill>
                  <a:schemeClr val="accent2">
                    <a:lumMod val="75000"/>
                  </a:schemeClr>
                </a:solidFill>
              </a:rPr>
              <a:t>МОТИВИРОВАННЫЙ ОТКАЗ</a:t>
            </a:r>
          </a:p>
        </p:txBody>
      </p:sp>
      <p:cxnSp>
        <p:nvCxnSpPr>
          <p:cNvPr id="422" name="Соединитель: уступ 421">
            <a:extLst>
              <a:ext uri="{FF2B5EF4-FFF2-40B4-BE49-F238E27FC236}">
                <a16:creationId xmlns:a16="http://schemas.microsoft.com/office/drawing/2014/main" id="{BFB331B3-6ED4-4E2F-A70F-DAEDCC06D4F5}"/>
              </a:ext>
            </a:extLst>
          </p:cNvPr>
          <p:cNvCxnSpPr>
            <a:cxnSpLocks/>
            <a:endCxn id="2" idx="3"/>
          </p:cNvCxnSpPr>
          <p:nvPr/>
        </p:nvCxnSpPr>
        <p:spPr>
          <a:xfrm rot="16200000" flipH="1">
            <a:off x="5887512" y="11153694"/>
            <a:ext cx="794984" cy="609504"/>
          </a:xfrm>
          <a:prstGeom prst="bentConnector4">
            <a:avLst>
              <a:gd name="adj1" fmla="val 716"/>
              <a:gd name="adj2" fmla="val 137506"/>
            </a:avLst>
          </a:prstGeom>
          <a:ln w="95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0" name="TextBox 479">
            <a:extLst>
              <a:ext uri="{FF2B5EF4-FFF2-40B4-BE49-F238E27FC236}">
                <a16:creationId xmlns:a16="http://schemas.microsoft.com/office/drawing/2014/main" id="{7F17FFF0-A038-4BA3-93AB-0169EF1A5281}"/>
              </a:ext>
            </a:extLst>
          </p:cNvPr>
          <p:cNvSpPr txBox="1"/>
          <p:nvPr/>
        </p:nvSpPr>
        <p:spPr>
          <a:xfrm>
            <a:off x="5795839" y="10937357"/>
            <a:ext cx="8046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" b="1" dirty="0">
                <a:solidFill>
                  <a:schemeClr val="accent6">
                    <a:lumMod val="75000"/>
                  </a:schemeClr>
                </a:solidFill>
              </a:rPr>
              <a:t>ПОДПИСАННЫЙ ДОГОВОР</a:t>
            </a:r>
          </a:p>
        </p:txBody>
      </p:sp>
      <p:cxnSp>
        <p:nvCxnSpPr>
          <p:cNvPr id="484" name="Соединитель: уступ 483">
            <a:extLst>
              <a:ext uri="{FF2B5EF4-FFF2-40B4-BE49-F238E27FC236}">
                <a16:creationId xmlns:a16="http://schemas.microsoft.com/office/drawing/2014/main" id="{50D10647-C96C-4764-A337-6BD2BBD6015E}"/>
              </a:ext>
            </a:extLst>
          </p:cNvPr>
          <p:cNvCxnSpPr>
            <a:cxnSpLocks/>
            <a:endCxn id="271" idx="0"/>
          </p:cNvCxnSpPr>
          <p:nvPr/>
        </p:nvCxnSpPr>
        <p:spPr>
          <a:xfrm rot="10800000" flipV="1">
            <a:off x="1439441" y="8412806"/>
            <a:ext cx="1462657" cy="266687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: уступ 82">
            <a:extLst>
              <a:ext uri="{FF2B5EF4-FFF2-40B4-BE49-F238E27FC236}">
                <a16:creationId xmlns:a16="http://schemas.microsoft.com/office/drawing/2014/main" id="{BB7E3A2F-887C-4D62-B5F1-A11F41237653}"/>
              </a:ext>
            </a:extLst>
          </p:cNvPr>
          <p:cNvCxnSpPr>
            <a:cxnSpLocks/>
            <a:stCxn id="300" idx="3"/>
            <a:endCxn id="367" idx="0"/>
          </p:cNvCxnSpPr>
          <p:nvPr/>
        </p:nvCxnSpPr>
        <p:spPr>
          <a:xfrm>
            <a:off x="5183834" y="10486457"/>
            <a:ext cx="153092" cy="172576"/>
          </a:xfrm>
          <a:prstGeom prst="bentConnector2">
            <a:avLst/>
          </a:prstGeom>
          <a:ln w="95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A2ED77E-052E-46CA-A14E-A8EFF981BDC1}"/>
              </a:ext>
            </a:extLst>
          </p:cNvPr>
          <p:cNvSpPr txBox="1"/>
          <p:nvPr/>
        </p:nvSpPr>
        <p:spPr>
          <a:xfrm>
            <a:off x="5081565" y="10313884"/>
            <a:ext cx="378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accent5">
                    <a:lumMod val="50000"/>
                  </a:schemeClr>
                </a:solidFill>
              </a:rPr>
              <a:t>ДА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7C38768-6A85-4C39-AB35-51B6CD6890F8}"/>
              </a:ext>
            </a:extLst>
          </p:cNvPr>
          <p:cNvSpPr/>
          <p:nvPr/>
        </p:nvSpPr>
        <p:spPr>
          <a:xfrm>
            <a:off x="5459917" y="11590499"/>
            <a:ext cx="1129839" cy="53087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/>
              <a:t>Исполнение договора о подключении</a:t>
            </a:r>
          </a:p>
          <a:p>
            <a:pPr algn="ctr"/>
            <a:r>
              <a:rPr lang="ru-RU" sz="800" dirty="0"/>
              <a:t>Блок-схема №2</a:t>
            </a:r>
          </a:p>
        </p:txBody>
      </p:sp>
    </p:spTree>
    <p:extLst>
      <p:ext uri="{BB962C8B-B14F-4D97-AF65-F5344CB8AC3E}">
        <p14:creationId xmlns:p14="http://schemas.microsoft.com/office/powerpoint/2010/main" val="1043321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530</Words>
  <Application>Microsoft Office PowerPoint</Application>
  <PresentationFormat>Широкоэкранный</PresentationFormat>
  <Paragraphs>162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Волков</dc:creator>
  <cp:lastModifiedBy>Доронина Алёна Владимировна</cp:lastModifiedBy>
  <cp:revision>26</cp:revision>
  <dcterms:created xsi:type="dcterms:W3CDTF">2020-11-10T10:27:53Z</dcterms:created>
  <dcterms:modified xsi:type="dcterms:W3CDTF">2022-12-28T06:40:48Z</dcterms:modified>
</cp:coreProperties>
</file>