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1590" y="-6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0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3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4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3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2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5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5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2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6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1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227D891-89D1-4AE0-A4ED-63A91A3FC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92778"/>
              </p:ext>
            </p:extLst>
          </p:nvPr>
        </p:nvGraphicFramePr>
        <p:xfrm>
          <a:off x="0" y="-1"/>
          <a:ext cx="6858000" cy="1219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864">
                  <a:extLst>
                    <a:ext uri="{9D8B030D-6E8A-4147-A177-3AD203B41FA5}">
                      <a16:colId xmlns:a16="http://schemas.microsoft.com/office/drawing/2014/main" val="2189613881"/>
                    </a:ext>
                  </a:extLst>
                </a:gridCol>
                <a:gridCol w="4286136">
                  <a:extLst>
                    <a:ext uri="{9D8B030D-6E8A-4147-A177-3AD203B41FA5}">
                      <a16:colId xmlns:a16="http://schemas.microsoft.com/office/drawing/2014/main" val="587237568"/>
                    </a:ext>
                  </a:extLst>
                </a:gridCol>
              </a:tblGrid>
              <a:tr h="4131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Блок-схема №2</a:t>
                      </a:r>
                    </a:p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Последовательность действий при исполнении договора о подключении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712907"/>
                  </a:ext>
                </a:extLst>
              </a:tr>
              <a:tr h="43480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Мероприятия, выполняемые Заявителем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Мероприятия, выполняемые Исполнителем </a:t>
                      </a:r>
                      <a:br>
                        <a:rPr lang="ru-RU" sz="1100"/>
                      </a:br>
                      <a:r>
                        <a:rPr lang="ru-RU" sz="1100"/>
                        <a:t>АО «МКЭ»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688859"/>
                  </a:ext>
                </a:extLst>
              </a:tr>
              <a:tr h="11344016">
                <a:tc>
                  <a:txBody>
                    <a:bodyPr/>
                    <a:lstStyle/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848519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A9DFFA0-3709-433D-881F-671695CC42EC}"/>
              </a:ext>
            </a:extLst>
          </p:cNvPr>
          <p:cNvSpPr/>
          <p:nvPr/>
        </p:nvSpPr>
        <p:spPr>
          <a:xfrm>
            <a:off x="3713843" y="1087515"/>
            <a:ext cx="1883664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Договор о подключении</a:t>
            </a:r>
          </a:p>
        </p:txBody>
      </p:sp>
      <p:sp>
        <p:nvSpPr>
          <p:cNvPr id="155" name="Блок-схема: решение 154">
            <a:extLst>
              <a:ext uri="{FF2B5EF4-FFF2-40B4-BE49-F238E27FC236}">
                <a16:creationId xmlns:a16="http://schemas.microsoft.com/office/drawing/2014/main" id="{52D456DD-5E54-43D4-B54F-BCD1A5C15955}"/>
              </a:ext>
            </a:extLst>
          </p:cNvPr>
          <p:cNvSpPr/>
          <p:nvPr/>
        </p:nvSpPr>
        <p:spPr>
          <a:xfrm>
            <a:off x="3825644" y="2055356"/>
            <a:ext cx="1752767" cy="65967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Поступление аванса в установленные сроки</a:t>
            </a:r>
            <a:endParaRPr lang="ru-RU" sz="1000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57A6517B-9AE8-41E5-ACA6-C4A2FF8C90F2}"/>
              </a:ext>
            </a:extLst>
          </p:cNvPr>
          <p:cNvSpPr txBox="1"/>
          <p:nvPr/>
        </p:nvSpPr>
        <p:spPr>
          <a:xfrm>
            <a:off x="5526714" y="2206891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НЕТ</a:t>
            </a:r>
          </a:p>
        </p:txBody>
      </p:sp>
      <p:cxnSp>
        <p:nvCxnSpPr>
          <p:cNvPr id="177" name="Соединитель: уступ 176">
            <a:extLst>
              <a:ext uri="{FF2B5EF4-FFF2-40B4-BE49-F238E27FC236}">
                <a16:creationId xmlns:a16="http://schemas.microsoft.com/office/drawing/2014/main" id="{B4BA54F1-4187-40B1-8127-9B0EE049EB97}"/>
              </a:ext>
            </a:extLst>
          </p:cNvPr>
          <p:cNvCxnSpPr>
            <a:cxnSpLocks/>
            <a:stCxn id="155" idx="3"/>
            <a:endCxn id="15" idx="0"/>
          </p:cNvCxnSpPr>
          <p:nvPr/>
        </p:nvCxnSpPr>
        <p:spPr>
          <a:xfrm>
            <a:off x="5578411" y="2385195"/>
            <a:ext cx="530462" cy="330031"/>
          </a:xfrm>
          <a:prstGeom prst="bentConnector2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F1B0F78F-B058-4232-AA29-D90514CD54B6}"/>
              </a:ext>
            </a:extLst>
          </p:cNvPr>
          <p:cNvSpPr txBox="1"/>
          <p:nvPr/>
        </p:nvSpPr>
        <p:spPr>
          <a:xfrm>
            <a:off x="3558129" y="2206891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ACFBD8CA-1BDE-4BA7-9B8C-0758C72FC5A1}"/>
              </a:ext>
            </a:extLst>
          </p:cNvPr>
          <p:cNvSpPr txBox="1"/>
          <p:nvPr/>
        </p:nvSpPr>
        <p:spPr>
          <a:xfrm>
            <a:off x="3520028" y="5444744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sp>
        <p:nvSpPr>
          <p:cNvPr id="204" name="Прямоугольник 203">
            <a:extLst>
              <a:ext uri="{FF2B5EF4-FFF2-40B4-BE49-F238E27FC236}">
                <a16:creationId xmlns:a16="http://schemas.microsoft.com/office/drawing/2014/main" id="{4262F4D7-4E28-4718-8A75-4B19424E858B}"/>
              </a:ext>
            </a:extLst>
          </p:cNvPr>
          <p:cNvSpPr/>
          <p:nvPr/>
        </p:nvSpPr>
        <p:spPr>
          <a:xfrm>
            <a:off x="2707641" y="6112688"/>
            <a:ext cx="2697479" cy="62502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Выполнение строительно-монтажных работ наружных тепловых сетей до границы земельного участка Заявителя, на котором располагается подключаемый объект, а в случае подключения многоквартирного дома – до границы с инженерно-техническими сетями дома</a:t>
            </a:r>
            <a:endParaRPr lang="ru-RU" sz="800" i="1" dirty="0"/>
          </a:p>
        </p:txBody>
      </p:sp>
      <p:sp>
        <p:nvSpPr>
          <p:cNvPr id="206" name="Блок-схема: решение 205">
            <a:extLst>
              <a:ext uri="{FF2B5EF4-FFF2-40B4-BE49-F238E27FC236}">
                <a16:creationId xmlns:a16="http://schemas.microsoft.com/office/drawing/2014/main" id="{0A8AA17B-9932-47C3-8A9F-7919BA2649FF}"/>
              </a:ext>
            </a:extLst>
          </p:cNvPr>
          <p:cNvSpPr/>
          <p:nvPr/>
        </p:nvSpPr>
        <p:spPr>
          <a:xfrm>
            <a:off x="3789680" y="5310526"/>
            <a:ext cx="1833027" cy="63753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Поступление аванса в установленные сроки</a:t>
            </a:r>
            <a:endParaRPr lang="ru-RU" sz="1000" dirty="0"/>
          </a:p>
        </p:txBody>
      </p:sp>
      <p:cxnSp>
        <p:nvCxnSpPr>
          <p:cNvPr id="207" name="Соединитель: уступ 206">
            <a:extLst>
              <a:ext uri="{FF2B5EF4-FFF2-40B4-BE49-F238E27FC236}">
                <a16:creationId xmlns:a16="http://schemas.microsoft.com/office/drawing/2014/main" id="{4FC45CCF-7338-436E-8CFF-666189FF9418}"/>
              </a:ext>
            </a:extLst>
          </p:cNvPr>
          <p:cNvCxnSpPr>
            <a:cxnSpLocks/>
            <a:stCxn id="38" idx="2"/>
            <a:endCxn id="206" idx="0"/>
          </p:cNvCxnSpPr>
          <p:nvPr/>
        </p:nvCxnSpPr>
        <p:spPr>
          <a:xfrm rot="5400000">
            <a:off x="4084324" y="4688055"/>
            <a:ext cx="1244341" cy="600"/>
          </a:xfrm>
          <a:prstGeom prst="bentConnector3">
            <a:avLst>
              <a:gd name="adj1" fmla="val 50000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24566314-7BA8-4DE6-9ED7-8579119F18D8}"/>
              </a:ext>
            </a:extLst>
          </p:cNvPr>
          <p:cNvSpPr txBox="1"/>
          <p:nvPr/>
        </p:nvSpPr>
        <p:spPr>
          <a:xfrm>
            <a:off x="5594053" y="5456718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НЕТ</a:t>
            </a:r>
          </a:p>
        </p:txBody>
      </p:sp>
      <p:sp>
        <p:nvSpPr>
          <p:cNvPr id="241" name="Прямоугольник 240">
            <a:extLst>
              <a:ext uri="{FF2B5EF4-FFF2-40B4-BE49-F238E27FC236}">
                <a16:creationId xmlns:a16="http://schemas.microsoft.com/office/drawing/2014/main" id="{8C872CDD-F448-40C1-AFCF-B95276A34D1B}"/>
              </a:ext>
            </a:extLst>
          </p:cNvPr>
          <p:cNvSpPr/>
          <p:nvPr/>
        </p:nvSpPr>
        <p:spPr>
          <a:xfrm>
            <a:off x="2707641" y="7233919"/>
            <a:ext cx="1137505" cy="944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Приемка у Заявителя внутриплощадочных наружных тепловых сетей – в случае подключения нежилого объекта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56F2B9-2012-4C43-AFDE-DDA6B1539991}"/>
              </a:ext>
            </a:extLst>
          </p:cNvPr>
          <p:cNvSpPr/>
          <p:nvPr/>
        </p:nvSpPr>
        <p:spPr>
          <a:xfrm>
            <a:off x="152400" y="1692490"/>
            <a:ext cx="2255519" cy="42586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Внесение 15 % платы за подключение </a:t>
            </a:r>
          </a:p>
          <a:p>
            <a:pPr algn="ctr"/>
            <a:r>
              <a:rPr lang="ru-RU" sz="800" i="1" dirty="0"/>
              <a:t>(в течение 15 дней с даты заключения договора)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3C4EC04-586E-4A18-8219-70F41AEC6F42}"/>
              </a:ext>
            </a:extLst>
          </p:cNvPr>
          <p:cNvSpPr/>
          <p:nvPr/>
        </p:nvSpPr>
        <p:spPr>
          <a:xfrm>
            <a:off x="146036" y="4282376"/>
            <a:ext cx="2255864" cy="42586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Согласование с ЕТО проекта внутридомовых тепловых сетей и узла учета тепловой энергии и теплоносителя</a:t>
            </a:r>
            <a:endParaRPr lang="ru-RU" sz="800" i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598245F-E876-4E08-93FD-10E69D791597}"/>
              </a:ext>
            </a:extLst>
          </p:cNvPr>
          <p:cNvSpPr/>
          <p:nvPr/>
        </p:nvSpPr>
        <p:spPr>
          <a:xfrm>
            <a:off x="150250" y="3352603"/>
            <a:ext cx="2255864" cy="71833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Выполнение проектной документации в пределах границ земельного участка Заявителя, а в случае подключения многоквартирного дома – в пределах инженерно-технических сетей дома</a:t>
            </a:r>
            <a:endParaRPr lang="ru-RU" sz="800" i="1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7CD047E-C437-4ACD-BC0C-A83F82BA2620}"/>
              </a:ext>
            </a:extLst>
          </p:cNvPr>
          <p:cNvSpPr/>
          <p:nvPr/>
        </p:nvSpPr>
        <p:spPr>
          <a:xfrm>
            <a:off x="152054" y="2718019"/>
            <a:ext cx="2255865" cy="42586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Предоставление необходимых данных Исполнителю для выполнения проекта наружных тепловых сетей</a:t>
            </a:r>
            <a:endParaRPr lang="ru-RU" sz="600" i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5F4874E-F24E-4D44-A2D7-1227D54246B5}"/>
              </a:ext>
            </a:extLst>
          </p:cNvPr>
          <p:cNvSpPr/>
          <p:nvPr/>
        </p:nvSpPr>
        <p:spPr>
          <a:xfrm>
            <a:off x="152400" y="4919679"/>
            <a:ext cx="2235415" cy="50576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Внесение 50% платы за подключение </a:t>
            </a:r>
          </a:p>
          <a:p>
            <a:pPr algn="ctr"/>
            <a:r>
              <a:rPr lang="ru-RU" sz="800" i="1" dirty="0"/>
              <a:t>(в течение 90 дней с даты заключения договора, но не позднее даты фактического подключения объекта)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2AC0D53-C233-4458-AB56-62E42515CBBF}"/>
              </a:ext>
            </a:extLst>
          </p:cNvPr>
          <p:cNvSpPr/>
          <p:nvPr/>
        </p:nvSpPr>
        <p:spPr>
          <a:xfrm>
            <a:off x="5511800" y="2715226"/>
            <a:ext cx="1194146" cy="63737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Продление срока подключения на количество дней просрочки по оплате</a:t>
            </a:r>
          </a:p>
        </p:txBody>
      </p:sp>
      <p:cxnSp>
        <p:nvCxnSpPr>
          <p:cNvPr id="102" name="Соединитель: уступ 101">
            <a:extLst>
              <a:ext uri="{FF2B5EF4-FFF2-40B4-BE49-F238E27FC236}">
                <a16:creationId xmlns:a16="http://schemas.microsoft.com/office/drawing/2014/main" id="{6A0F1A8A-E306-4154-8D95-DB2456C8CB3B}"/>
              </a:ext>
            </a:extLst>
          </p:cNvPr>
          <p:cNvCxnSpPr>
            <a:cxnSpLocks/>
            <a:stCxn id="2" idx="3"/>
            <a:endCxn id="155" idx="0"/>
          </p:cNvCxnSpPr>
          <p:nvPr/>
        </p:nvCxnSpPr>
        <p:spPr>
          <a:xfrm>
            <a:off x="2407919" y="1905425"/>
            <a:ext cx="2294109" cy="149931"/>
          </a:xfrm>
          <a:prstGeom prst="bentConnector2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: уступ 105">
            <a:extLst>
              <a:ext uri="{FF2B5EF4-FFF2-40B4-BE49-F238E27FC236}">
                <a16:creationId xmlns:a16="http://schemas.microsoft.com/office/drawing/2014/main" id="{F1B57673-02A2-42CE-92AF-3FC6CACCA20A}"/>
              </a:ext>
            </a:extLst>
          </p:cNvPr>
          <p:cNvCxnSpPr>
            <a:cxnSpLocks/>
            <a:stCxn id="5" idx="2"/>
            <a:endCxn id="2" idx="0"/>
          </p:cNvCxnSpPr>
          <p:nvPr/>
        </p:nvCxnSpPr>
        <p:spPr>
          <a:xfrm rot="5400000">
            <a:off x="2805639" y="-157547"/>
            <a:ext cx="324559" cy="3375515"/>
          </a:xfrm>
          <a:prstGeom prst="bentConnector3">
            <a:avLst>
              <a:gd name="adj1" fmla="val 50000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23FD998B-D346-401D-96A5-DA20489BDD90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1279987" y="2118359"/>
            <a:ext cx="7464" cy="599660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>
            <a:extLst>
              <a:ext uri="{FF2B5EF4-FFF2-40B4-BE49-F238E27FC236}">
                <a16:creationId xmlns:a16="http://schemas.microsoft.com/office/drawing/2014/main" id="{0951CBFB-10E2-43B5-A138-CBA1FD7220F1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 flipH="1">
            <a:off x="1278182" y="3143888"/>
            <a:ext cx="1805" cy="208715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A969DF3-1394-4E68-A9DE-E0DE39FF8D4E}"/>
              </a:ext>
            </a:extLst>
          </p:cNvPr>
          <p:cNvSpPr/>
          <p:nvPr/>
        </p:nvSpPr>
        <p:spPr>
          <a:xfrm>
            <a:off x="2707642" y="3545884"/>
            <a:ext cx="3998304" cy="520301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Выполнение проектной документации наружных тепловых сетей до границы земельного участка Заявителя, на котором располагается подключаемый объект, а в случае подключения многоквартирного дома – до границы с инженерно-техническими сетями дома</a:t>
            </a:r>
            <a:endParaRPr lang="ru-RU" sz="800" i="1" dirty="0"/>
          </a:p>
        </p:txBody>
      </p:sp>
      <p:cxnSp>
        <p:nvCxnSpPr>
          <p:cNvPr id="128" name="Соединитель: уступ 127">
            <a:extLst>
              <a:ext uri="{FF2B5EF4-FFF2-40B4-BE49-F238E27FC236}">
                <a16:creationId xmlns:a16="http://schemas.microsoft.com/office/drawing/2014/main" id="{8A4B5DD0-9230-42FA-B184-F6A791CEEF29}"/>
              </a:ext>
            </a:extLst>
          </p:cNvPr>
          <p:cNvCxnSpPr>
            <a:cxnSpLocks/>
            <a:stCxn id="9" idx="3"/>
            <a:endCxn id="38" idx="1"/>
          </p:cNvCxnSpPr>
          <p:nvPr/>
        </p:nvCxnSpPr>
        <p:spPr>
          <a:xfrm>
            <a:off x="2407919" y="2930954"/>
            <a:ext cx="299723" cy="875081"/>
          </a:xfrm>
          <a:prstGeom prst="bentConnector3">
            <a:avLst>
              <a:gd name="adj1" fmla="val 29661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Соединитель: уступ 132">
            <a:extLst>
              <a:ext uri="{FF2B5EF4-FFF2-40B4-BE49-F238E27FC236}">
                <a16:creationId xmlns:a16="http://schemas.microsoft.com/office/drawing/2014/main" id="{AA687D42-8806-4279-9D4C-94C10CFAAC87}"/>
              </a:ext>
            </a:extLst>
          </p:cNvPr>
          <p:cNvCxnSpPr>
            <a:cxnSpLocks/>
            <a:stCxn id="155" idx="1"/>
            <a:endCxn id="38" idx="0"/>
          </p:cNvCxnSpPr>
          <p:nvPr/>
        </p:nvCxnSpPr>
        <p:spPr>
          <a:xfrm rot="10800000" flipH="1" flipV="1">
            <a:off x="3825644" y="2385194"/>
            <a:ext cx="881150" cy="1160689"/>
          </a:xfrm>
          <a:prstGeom prst="bentConnector4">
            <a:avLst>
              <a:gd name="adj1" fmla="val -25943"/>
              <a:gd name="adj2" fmla="val 64209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>
            <a:extLst>
              <a:ext uri="{FF2B5EF4-FFF2-40B4-BE49-F238E27FC236}">
                <a16:creationId xmlns:a16="http://schemas.microsoft.com/office/drawing/2014/main" id="{E5DD483E-E36B-4388-B768-09C0506EF144}"/>
              </a:ext>
            </a:extLst>
          </p:cNvPr>
          <p:cNvCxnSpPr>
            <a:cxnSpLocks/>
            <a:stCxn id="8" idx="2"/>
            <a:endCxn id="3" idx="0"/>
          </p:cNvCxnSpPr>
          <p:nvPr/>
        </p:nvCxnSpPr>
        <p:spPr>
          <a:xfrm flipH="1">
            <a:off x="1273968" y="4070942"/>
            <a:ext cx="4214" cy="211434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>
            <a:extLst>
              <a:ext uri="{FF2B5EF4-FFF2-40B4-BE49-F238E27FC236}">
                <a16:creationId xmlns:a16="http://schemas.microsoft.com/office/drawing/2014/main" id="{91359876-D1AB-4E5A-A7A1-1464200C1141}"/>
              </a:ext>
            </a:extLst>
          </p:cNvPr>
          <p:cNvCxnSpPr>
            <a:cxnSpLocks/>
            <a:stCxn id="3" idx="2"/>
            <a:endCxn id="11" idx="0"/>
          </p:cNvCxnSpPr>
          <p:nvPr/>
        </p:nvCxnSpPr>
        <p:spPr>
          <a:xfrm flipH="1">
            <a:off x="1270108" y="4708245"/>
            <a:ext cx="3860" cy="211434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B377A585-3A21-42B3-BC26-72FAF5AD8A6D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387815" y="5172560"/>
            <a:ext cx="2314213" cy="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: скругленные углы 78">
            <a:extLst>
              <a:ext uri="{FF2B5EF4-FFF2-40B4-BE49-F238E27FC236}">
                <a16:creationId xmlns:a16="http://schemas.microsoft.com/office/drawing/2014/main" id="{689A1174-0D16-4371-A386-E1AB809548FA}"/>
              </a:ext>
            </a:extLst>
          </p:cNvPr>
          <p:cNvSpPr/>
          <p:nvPr/>
        </p:nvSpPr>
        <p:spPr>
          <a:xfrm>
            <a:off x="5511800" y="6112688"/>
            <a:ext cx="1194146" cy="6250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Продление срока подключения на количество дней просрочки по оплате</a:t>
            </a:r>
          </a:p>
        </p:txBody>
      </p:sp>
      <p:cxnSp>
        <p:nvCxnSpPr>
          <p:cNvPr id="180" name="Соединитель: уступ 179">
            <a:extLst>
              <a:ext uri="{FF2B5EF4-FFF2-40B4-BE49-F238E27FC236}">
                <a16:creationId xmlns:a16="http://schemas.microsoft.com/office/drawing/2014/main" id="{7CD0FEAE-DB45-4CD1-97F2-5CA6F7DE4688}"/>
              </a:ext>
            </a:extLst>
          </p:cNvPr>
          <p:cNvCxnSpPr>
            <a:cxnSpLocks/>
            <a:stCxn id="206" idx="1"/>
            <a:endCxn id="204" idx="0"/>
          </p:cNvCxnSpPr>
          <p:nvPr/>
        </p:nvCxnSpPr>
        <p:spPr>
          <a:xfrm rot="10800000" flipH="1" flipV="1">
            <a:off x="3789679" y="5629292"/>
            <a:ext cx="266701" cy="483396"/>
          </a:xfrm>
          <a:prstGeom prst="bentConnector4">
            <a:avLst>
              <a:gd name="adj1" fmla="val -85714"/>
              <a:gd name="adj2" fmla="val 82971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Соединитель: уступ 183">
            <a:extLst>
              <a:ext uri="{FF2B5EF4-FFF2-40B4-BE49-F238E27FC236}">
                <a16:creationId xmlns:a16="http://schemas.microsoft.com/office/drawing/2014/main" id="{7EE43CE4-5C18-41D9-9C84-511790279265}"/>
              </a:ext>
            </a:extLst>
          </p:cNvPr>
          <p:cNvCxnSpPr>
            <a:cxnSpLocks/>
            <a:stCxn id="206" idx="3"/>
            <a:endCxn id="79" idx="0"/>
          </p:cNvCxnSpPr>
          <p:nvPr/>
        </p:nvCxnSpPr>
        <p:spPr>
          <a:xfrm>
            <a:off x="5622707" y="5629292"/>
            <a:ext cx="486166" cy="483396"/>
          </a:xfrm>
          <a:prstGeom prst="bentConnector2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E029EB24-BFB2-4C13-B466-CC7F90F8D22A}"/>
              </a:ext>
            </a:extLst>
          </p:cNvPr>
          <p:cNvSpPr/>
          <p:nvPr/>
        </p:nvSpPr>
        <p:spPr>
          <a:xfrm>
            <a:off x="152400" y="6112687"/>
            <a:ext cx="2235415" cy="62502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Выполнение строительно-монтажных работ в пределах границ земельного участка Заявителя, а в случае подключения многоквартирного дома – в пределах инженерно-технических сетей дома</a:t>
            </a:r>
            <a:endParaRPr lang="ru-RU" sz="800" i="1" dirty="0"/>
          </a:p>
        </p:txBody>
      </p:sp>
      <p:cxnSp>
        <p:nvCxnSpPr>
          <p:cNvPr id="212" name="Прямая со стрелкой 211">
            <a:extLst>
              <a:ext uri="{FF2B5EF4-FFF2-40B4-BE49-F238E27FC236}">
                <a16:creationId xmlns:a16="http://schemas.microsoft.com/office/drawing/2014/main" id="{263B9801-9B17-4AAA-9C57-413F81722948}"/>
              </a:ext>
            </a:extLst>
          </p:cNvPr>
          <p:cNvCxnSpPr>
            <a:cxnSpLocks/>
            <a:stCxn id="11" idx="2"/>
            <a:endCxn id="111" idx="0"/>
          </p:cNvCxnSpPr>
          <p:nvPr/>
        </p:nvCxnSpPr>
        <p:spPr>
          <a:xfrm>
            <a:off x="1270108" y="5425440"/>
            <a:ext cx="0" cy="687247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Прямоугольник 150">
            <a:extLst>
              <a:ext uri="{FF2B5EF4-FFF2-40B4-BE49-F238E27FC236}">
                <a16:creationId xmlns:a16="http://schemas.microsoft.com/office/drawing/2014/main" id="{062CF5EF-766E-49D7-9629-1A5EFC4583C8}"/>
              </a:ext>
            </a:extLst>
          </p:cNvPr>
          <p:cNvSpPr/>
          <p:nvPr/>
        </p:nvSpPr>
        <p:spPr>
          <a:xfrm>
            <a:off x="152399" y="6916729"/>
            <a:ext cx="2235415" cy="31719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Предъявление ЕТО строительно-монтажных работ, выполненных Заявителем</a:t>
            </a:r>
            <a:endParaRPr lang="ru-RU" sz="800" i="1" dirty="0"/>
          </a:p>
        </p:txBody>
      </p:sp>
      <p:cxnSp>
        <p:nvCxnSpPr>
          <p:cNvPr id="217" name="Прямая со стрелкой 216">
            <a:extLst>
              <a:ext uri="{FF2B5EF4-FFF2-40B4-BE49-F238E27FC236}">
                <a16:creationId xmlns:a16="http://schemas.microsoft.com/office/drawing/2014/main" id="{19744BA4-DF6B-4851-B108-9F10157E8218}"/>
              </a:ext>
            </a:extLst>
          </p:cNvPr>
          <p:cNvCxnSpPr>
            <a:cxnSpLocks/>
            <a:stCxn id="111" idx="2"/>
            <a:endCxn id="151" idx="0"/>
          </p:cNvCxnSpPr>
          <p:nvPr/>
        </p:nvCxnSpPr>
        <p:spPr>
          <a:xfrm flipH="1">
            <a:off x="1270107" y="6737716"/>
            <a:ext cx="1" cy="179013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B0875ACF-D38F-4849-A9E8-791C41BDDBA1}"/>
              </a:ext>
            </a:extLst>
          </p:cNvPr>
          <p:cNvSpPr/>
          <p:nvPr/>
        </p:nvSpPr>
        <p:spPr>
          <a:xfrm>
            <a:off x="152399" y="7445380"/>
            <a:ext cx="2235415" cy="53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Предъявление Исполнителю внутриплощадочных наружных тепловых сетей – в случае подключения нежилого объекта</a:t>
            </a:r>
            <a:endParaRPr lang="ru-RU" sz="800" i="1" dirty="0"/>
          </a:p>
        </p:txBody>
      </p:sp>
      <p:cxnSp>
        <p:nvCxnSpPr>
          <p:cNvPr id="225" name="Прямая со стрелкой 224">
            <a:extLst>
              <a:ext uri="{FF2B5EF4-FFF2-40B4-BE49-F238E27FC236}">
                <a16:creationId xmlns:a16="http://schemas.microsoft.com/office/drawing/2014/main" id="{2D4EA005-0276-4AC2-AE6C-F67119FF825A}"/>
              </a:ext>
            </a:extLst>
          </p:cNvPr>
          <p:cNvCxnSpPr>
            <a:cxnSpLocks/>
            <a:stCxn id="151" idx="2"/>
            <a:endCxn id="161" idx="0"/>
          </p:cNvCxnSpPr>
          <p:nvPr/>
        </p:nvCxnSpPr>
        <p:spPr>
          <a:xfrm>
            <a:off x="1270107" y="7233919"/>
            <a:ext cx="0" cy="211461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 стрелкой 232">
            <a:extLst>
              <a:ext uri="{FF2B5EF4-FFF2-40B4-BE49-F238E27FC236}">
                <a16:creationId xmlns:a16="http://schemas.microsoft.com/office/drawing/2014/main" id="{7F90E051-F3CD-4F09-9260-D6BD374BC9DD}"/>
              </a:ext>
            </a:extLst>
          </p:cNvPr>
          <p:cNvCxnSpPr>
            <a:cxnSpLocks/>
            <a:stCxn id="161" idx="3"/>
            <a:endCxn id="241" idx="1"/>
          </p:cNvCxnSpPr>
          <p:nvPr/>
        </p:nvCxnSpPr>
        <p:spPr>
          <a:xfrm flipV="1">
            <a:off x="2387814" y="7706360"/>
            <a:ext cx="319827" cy="4130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Прямоугольник 180">
            <a:extLst>
              <a:ext uri="{FF2B5EF4-FFF2-40B4-BE49-F238E27FC236}">
                <a16:creationId xmlns:a16="http://schemas.microsoft.com/office/drawing/2014/main" id="{6EB4FA1F-382A-40BF-AFC1-2B9423B57F05}"/>
              </a:ext>
            </a:extLst>
          </p:cNvPr>
          <p:cNvSpPr/>
          <p:nvPr/>
        </p:nvSpPr>
        <p:spPr>
          <a:xfrm>
            <a:off x="152399" y="8594994"/>
            <a:ext cx="2235415" cy="53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Уведомление Исполнителя о готовности внутриплощадочных и внутридомовых сетей и оборудования подключаемого объекта к подаче тепловой энергии и теплоносителя</a:t>
            </a:r>
            <a:endParaRPr lang="ru-RU" sz="800" i="1" dirty="0"/>
          </a:p>
        </p:txBody>
      </p:sp>
      <p:sp>
        <p:nvSpPr>
          <p:cNvPr id="185" name="Прямоугольник 184">
            <a:extLst>
              <a:ext uri="{FF2B5EF4-FFF2-40B4-BE49-F238E27FC236}">
                <a16:creationId xmlns:a16="http://schemas.microsoft.com/office/drawing/2014/main" id="{A87A44EF-7DBB-4148-ABBE-AF5B895ACA92}"/>
              </a:ext>
            </a:extLst>
          </p:cNvPr>
          <p:cNvSpPr/>
          <p:nvPr/>
        </p:nvSpPr>
        <p:spPr>
          <a:xfrm>
            <a:off x="169743" y="9508991"/>
            <a:ext cx="2235415" cy="591693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Внесение 35% платы за подключение (оставшейся доли) </a:t>
            </a:r>
          </a:p>
          <a:p>
            <a:pPr algn="ctr"/>
            <a:r>
              <a:rPr lang="ru-RU" sz="800" i="1" dirty="0"/>
              <a:t>(в течение 15 дней с даты подписания Акта о подключении)</a:t>
            </a:r>
          </a:p>
        </p:txBody>
      </p:sp>
      <p:sp>
        <p:nvSpPr>
          <p:cNvPr id="190" name="Прямоугольник 189">
            <a:extLst>
              <a:ext uri="{FF2B5EF4-FFF2-40B4-BE49-F238E27FC236}">
                <a16:creationId xmlns:a16="http://schemas.microsoft.com/office/drawing/2014/main" id="{1C732B22-68ED-4979-B3FD-1F3C6017B3F5}"/>
              </a:ext>
            </a:extLst>
          </p:cNvPr>
          <p:cNvSpPr/>
          <p:nvPr/>
        </p:nvSpPr>
        <p:spPr>
          <a:xfrm>
            <a:off x="166485" y="10533208"/>
            <a:ext cx="2235415" cy="276978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Заключение договора о теплоснабжении объекта с ЕТО</a:t>
            </a:r>
            <a:endParaRPr lang="ru-RU" sz="800" i="1" dirty="0"/>
          </a:p>
        </p:txBody>
      </p:sp>
      <p:sp>
        <p:nvSpPr>
          <p:cNvPr id="191" name="Прямоугольник 190">
            <a:extLst>
              <a:ext uri="{FF2B5EF4-FFF2-40B4-BE49-F238E27FC236}">
                <a16:creationId xmlns:a16="http://schemas.microsoft.com/office/drawing/2014/main" id="{52614BA2-6960-4208-B077-BE13696CBEBF}"/>
              </a:ext>
            </a:extLst>
          </p:cNvPr>
          <p:cNvSpPr/>
          <p:nvPr/>
        </p:nvSpPr>
        <p:spPr>
          <a:xfrm>
            <a:off x="160474" y="11250302"/>
            <a:ext cx="2235415" cy="53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Запрос Справки о выполнении условий договора о подключении объекта (при необходимости)</a:t>
            </a:r>
            <a:endParaRPr lang="ru-RU" sz="800" i="1" dirty="0"/>
          </a:p>
        </p:txBody>
      </p:sp>
      <p:sp>
        <p:nvSpPr>
          <p:cNvPr id="193" name="Прямоугольник 192">
            <a:extLst>
              <a:ext uri="{FF2B5EF4-FFF2-40B4-BE49-F238E27FC236}">
                <a16:creationId xmlns:a16="http://schemas.microsoft.com/office/drawing/2014/main" id="{5288E82E-7CC9-44E3-9D81-2088FE6BFF5C}"/>
              </a:ext>
            </a:extLst>
          </p:cNvPr>
          <p:cNvSpPr/>
          <p:nvPr/>
        </p:nvSpPr>
        <p:spPr>
          <a:xfrm>
            <a:off x="2727438" y="8594994"/>
            <a:ext cx="2677682" cy="530219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Оформление Акта готовности внутриплощадочных и внутридомовых сетей и оборудования подключаемого объекта к подаче тепловой энергии и теплоносителя</a:t>
            </a:r>
            <a:endParaRPr lang="ru-RU" sz="800" i="1" dirty="0"/>
          </a:p>
        </p:txBody>
      </p:sp>
      <p:sp>
        <p:nvSpPr>
          <p:cNvPr id="196" name="Прямоугольник 195">
            <a:extLst>
              <a:ext uri="{FF2B5EF4-FFF2-40B4-BE49-F238E27FC236}">
                <a16:creationId xmlns:a16="http://schemas.microsoft.com/office/drawing/2014/main" id="{E8993261-6399-4BD8-A1DF-30841D7B937F}"/>
              </a:ext>
            </a:extLst>
          </p:cNvPr>
          <p:cNvSpPr/>
          <p:nvPr/>
        </p:nvSpPr>
        <p:spPr>
          <a:xfrm>
            <a:off x="2727438" y="9462416"/>
            <a:ext cx="2677682" cy="684843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Оформление Акта о подключении объекта к системе теплоснабжения, содержащего информацию о разграничении балансовой принадлежности тепловых сетей и разграничении эксплуатационной ответственности сторон</a:t>
            </a:r>
            <a:endParaRPr lang="ru-RU" sz="800" i="1" dirty="0"/>
          </a:p>
        </p:txBody>
      </p:sp>
      <p:sp>
        <p:nvSpPr>
          <p:cNvPr id="197" name="Прямоугольник: скругленные углы 196">
            <a:extLst>
              <a:ext uri="{FF2B5EF4-FFF2-40B4-BE49-F238E27FC236}">
                <a16:creationId xmlns:a16="http://schemas.microsoft.com/office/drawing/2014/main" id="{11884CE7-3903-4DA5-B4DB-973AC8870F90}"/>
              </a:ext>
            </a:extLst>
          </p:cNvPr>
          <p:cNvSpPr/>
          <p:nvPr/>
        </p:nvSpPr>
        <p:spPr>
          <a:xfrm>
            <a:off x="2727438" y="11356982"/>
            <a:ext cx="2677682" cy="31685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Предоставление Справки о выполнении условий договора о подключении объекта</a:t>
            </a:r>
          </a:p>
        </p:txBody>
      </p:sp>
      <p:cxnSp>
        <p:nvCxnSpPr>
          <p:cNvPr id="251" name="Прямая со стрелкой 250">
            <a:extLst>
              <a:ext uri="{FF2B5EF4-FFF2-40B4-BE49-F238E27FC236}">
                <a16:creationId xmlns:a16="http://schemas.microsoft.com/office/drawing/2014/main" id="{B03C0D2A-9A63-4E55-9EA8-B04F7FCFF2C1}"/>
              </a:ext>
            </a:extLst>
          </p:cNvPr>
          <p:cNvCxnSpPr>
            <a:cxnSpLocks/>
            <a:stCxn id="161" idx="2"/>
            <a:endCxn id="181" idx="0"/>
          </p:cNvCxnSpPr>
          <p:nvPr/>
        </p:nvCxnSpPr>
        <p:spPr>
          <a:xfrm>
            <a:off x="1270107" y="7975599"/>
            <a:ext cx="0" cy="619395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>
            <a:extLst>
              <a:ext uri="{FF2B5EF4-FFF2-40B4-BE49-F238E27FC236}">
                <a16:creationId xmlns:a16="http://schemas.microsoft.com/office/drawing/2014/main" id="{4459BD34-CF03-47F8-938F-2EC996B19B51}"/>
              </a:ext>
            </a:extLst>
          </p:cNvPr>
          <p:cNvCxnSpPr>
            <a:cxnSpLocks/>
            <a:stCxn id="181" idx="3"/>
            <a:endCxn id="193" idx="1"/>
          </p:cNvCxnSpPr>
          <p:nvPr/>
        </p:nvCxnSpPr>
        <p:spPr>
          <a:xfrm>
            <a:off x="2387814" y="8860104"/>
            <a:ext cx="339624" cy="0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 стрелкой 257">
            <a:extLst>
              <a:ext uri="{FF2B5EF4-FFF2-40B4-BE49-F238E27FC236}">
                <a16:creationId xmlns:a16="http://schemas.microsoft.com/office/drawing/2014/main" id="{8FA2406C-7096-4284-81EB-D5FE297C9EDE}"/>
              </a:ext>
            </a:extLst>
          </p:cNvPr>
          <p:cNvCxnSpPr>
            <a:cxnSpLocks/>
            <a:stCxn id="193" idx="2"/>
            <a:endCxn id="196" idx="0"/>
          </p:cNvCxnSpPr>
          <p:nvPr/>
        </p:nvCxnSpPr>
        <p:spPr>
          <a:xfrm>
            <a:off x="4066279" y="9125213"/>
            <a:ext cx="0" cy="337203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 стрелкой 260">
            <a:extLst>
              <a:ext uri="{FF2B5EF4-FFF2-40B4-BE49-F238E27FC236}">
                <a16:creationId xmlns:a16="http://schemas.microsoft.com/office/drawing/2014/main" id="{D3B106A0-F4A1-4918-B596-3CA5E623195A}"/>
              </a:ext>
            </a:extLst>
          </p:cNvPr>
          <p:cNvCxnSpPr>
            <a:cxnSpLocks/>
            <a:stCxn id="204" idx="2"/>
            <a:endCxn id="193" idx="0"/>
          </p:cNvCxnSpPr>
          <p:nvPr/>
        </p:nvCxnSpPr>
        <p:spPr>
          <a:xfrm>
            <a:off x="4056381" y="6737717"/>
            <a:ext cx="9898" cy="1857277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 стрелкой 265">
            <a:extLst>
              <a:ext uri="{FF2B5EF4-FFF2-40B4-BE49-F238E27FC236}">
                <a16:creationId xmlns:a16="http://schemas.microsoft.com/office/drawing/2014/main" id="{07784E4D-CBE8-40E7-A425-5A85D7EDB363}"/>
              </a:ext>
            </a:extLst>
          </p:cNvPr>
          <p:cNvCxnSpPr>
            <a:cxnSpLocks/>
            <a:stCxn id="196" idx="1"/>
            <a:endCxn id="185" idx="3"/>
          </p:cNvCxnSpPr>
          <p:nvPr/>
        </p:nvCxnSpPr>
        <p:spPr>
          <a:xfrm flipH="1">
            <a:off x="2405158" y="9804838"/>
            <a:ext cx="322280" cy="0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 стрелкой 268">
            <a:extLst>
              <a:ext uri="{FF2B5EF4-FFF2-40B4-BE49-F238E27FC236}">
                <a16:creationId xmlns:a16="http://schemas.microsoft.com/office/drawing/2014/main" id="{DD3D7C87-A5C1-4CBB-8AB6-D4D58B39C686}"/>
              </a:ext>
            </a:extLst>
          </p:cNvPr>
          <p:cNvCxnSpPr>
            <a:cxnSpLocks/>
            <a:stCxn id="185" idx="2"/>
            <a:endCxn id="190" idx="0"/>
          </p:cNvCxnSpPr>
          <p:nvPr/>
        </p:nvCxnSpPr>
        <p:spPr>
          <a:xfrm flipH="1">
            <a:off x="1284193" y="10100684"/>
            <a:ext cx="3258" cy="432524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 стрелкой 271">
            <a:extLst>
              <a:ext uri="{FF2B5EF4-FFF2-40B4-BE49-F238E27FC236}">
                <a16:creationId xmlns:a16="http://schemas.microsoft.com/office/drawing/2014/main" id="{A665368A-54C9-41BE-9182-250E22BDA339}"/>
              </a:ext>
            </a:extLst>
          </p:cNvPr>
          <p:cNvCxnSpPr>
            <a:cxnSpLocks/>
            <a:stCxn id="190" idx="2"/>
            <a:endCxn id="191" idx="0"/>
          </p:cNvCxnSpPr>
          <p:nvPr/>
        </p:nvCxnSpPr>
        <p:spPr>
          <a:xfrm flipH="1">
            <a:off x="1278182" y="10810186"/>
            <a:ext cx="6011" cy="440116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 стрелкой 274">
            <a:extLst>
              <a:ext uri="{FF2B5EF4-FFF2-40B4-BE49-F238E27FC236}">
                <a16:creationId xmlns:a16="http://schemas.microsoft.com/office/drawing/2014/main" id="{817E93CF-509D-442C-A83F-866C50614752}"/>
              </a:ext>
            </a:extLst>
          </p:cNvPr>
          <p:cNvCxnSpPr>
            <a:cxnSpLocks/>
            <a:endCxn id="197" idx="1"/>
          </p:cNvCxnSpPr>
          <p:nvPr/>
        </p:nvCxnSpPr>
        <p:spPr>
          <a:xfrm>
            <a:off x="2405158" y="11515411"/>
            <a:ext cx="322280" cy="0"/>
          </a:xfrm>
          <a:prstGeom prst="straightConnector1">
            <a:avLst/>
          </a:prstGeom>
          <a:ln w="95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Соединитель: уступ 233">
            <a:extLst>
              <a:ext uri="{FF2B5EF4-FFF2-40B4-BE49-F238E27FC236}">
                <a16:creationId xmlns:a16="http://schemas.microsoft.com/office/drawing/2014/main" id="{7178BA19-D2B3-49CF-BEB3-E6179A413186}"/>
              </a:ext>
            </a:extLst>
          </p:cNvPr>
          <p:cNvCxnSpPr/>
          <p:nvPr/>
        </p:nvCxnSpPr>
        <p:spPr>
          <a:xfrm rot="10800000" flipV="1">
            <a:off x="1270107" y="8178800"/>
            <a:ext cx="2006287" cy="274320"/>
          </a:xfrm>
          <a:prstGeom prst="bentConnector3">
            <a:avLst>
              <a:gd name="adj1" fmla="val 372"/>
            </a:avLst>
          </a:prstGeom>
          <a:ln w="95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846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368</Words>
  <Application>Microsoft Office PowerPoint</Application>
  <PresentationFormat>Широкоэкранный</PresentationFormat>
  <Paragraphs>142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Волков</dc:creator>
  <cp:lastModifiedBy>Доронина Алёна Владимировна</cp:lastModifiedBy>
  <cp:revision>28</cp:revision>
  <dcterms:created xsi:type="dcterms:W3CDTF">2020-11-10T10:27:53Z</dcterms:created>
  <dcterms:modified xsi:type="dcterms:W3CDTF">2022-12-28T07:10:37Z</dcterms:modified>
</cp:coreProperties>
</file>